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57.xml.rels" ContentType="application/vnd.openxmlformats-package.relationships+xml"/>
  <Override PartName="/ppt/notesSlides/notesSlide81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33.jpeg" ContentType="image/jpeg"/>
  <Override PartName="/ppt/media/image26.jpeg" ContentType="image/jpeg"/>
  <Override PartName="/ppt/media/image22.jpeg" ContentType="image/jpeg"/>
  <Override PartName="/ppt/media/image21.jpeg" ContentType="image/jpeg"/>
  <Override PartName="/ppt/media/image20.jpeg" ContentType="image/jpeg"/>
  <Override PartName="/ppt/media/image16.wmf" ContentType="image/x-wmf"/>
  <Override PartName="/ppt/media/image7.png" ContentType="image/png"/>
  <Override PartName="/ppt/media/image34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18.png" ContentType="image/png"/>
  <Override PartName="/ppt/media/image17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media/image8.jpeg" ContentType="image/jpeg"/>
  <Override PartName="/ppt/media/image9.jpeg" ContentType="image/jpeg"/>
  <Override PartName="/ppt/media/image19.jpeg" ContentType="image/jpeg"/>
  <Override PartName="/ppt/media/image15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1DA86A9-5B4B-4827-9F58-3C6EB045FC37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2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02C0228-E6AB-4D15-A816-CEEBC69B128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38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3AF0D28-6AFD-4BE5-A11D-359C749B83A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0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8113A50-C2C5-405B-9AF1-6D0CB4CC24F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A06A357-C2A9-465B-AB0F-CD0B912F0927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28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090F92F-0FCF-4432-BE7B-31475EA03A33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CustomShape 1"/>
          <p:cNvSpPr/>
          <p:nvPr/>
        </p:nvSpPr>
        <p:spPr>
          <a:xfrm>
            <a:off x="3897360" y="6120"/>
            <a:ext cx="2988360" cy="429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2"/>
          <p:cNvSpPr/>
          <p:nvPr/>
        </p:nvSpPr>
        <p:spPr>
          <a:xfrm>
            <a:off x="-32760" y="8703360"/>
            <a:ext cx="2986200" cy="424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3"/>
          <p:cNvSpPr/>
          <p:nvPr/>
        </p:nvSpPr>
        <p:spPr>
          <a:xfrm>
            <a:off x="-32760" y="6120"/>
            <a:ext cx="2986200" cy="429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PlaceHolder 4"/>
          <p:cNvSpPr>
            <a:spLocks noGrp="1"/>
          </p:cNvSpPr>
          <p:nvPr>
            <p:ph type="body"/>
          </p:nvPr>
        </p:nvSpPr>
        <p:spPr>
          <a:xfrm>
            <a:off x="912960" y="4359600"/>
            <a:ext cx="5031720" cy="41266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48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5413489-B5A3-4C9A-B8D3-3536AECC25A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50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B3ED6BE-6E40-4FB7-A694-183061862E43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CustomShape 1"/>
          <p:cNvSpPr/>
          <p:nvPr/>
        </p:nvSpPr>
        <p:spPr>
          <a:xfrm>
            <a:off x="3884400" y="8685720"/>
            <a:ext cx="29714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PlaceHolder 2"/>
          <p:cNvSpPr>
            <a:spLocks noGrp="1"/>
          </p:cNvSpPr>
          <p:nvPr>
            <p:ph type="body"/>
          </p:nvPr>
        </p:nvSpPr>
        <p:spPr>
          <a:xfrm>
            <a:off x="911880" y="4359240"/>
            <a:ext cx="5030280" cy="4130280"/>
          </a:xfrm>
          <a:prstGeom prst="rect">
            <a:avLst/>
          </a:prstGeom>
        </p:spPr>
        <p:txBody>
          <a:bodyPr lIns="90720" rIns="90720" tIns="45360" bIns="45360"/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5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7416D4A-27FF-4B7C-BAB6-FF33EDDC875D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5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2574CF2-A047-4EF0-9B68-E0611644393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CustomShape 1"/>
          <p:cNvSpPr/>
          <p:nvPr/>
        </p:nvSpPr>
        <p:spPr>
          <a:xfrm>
            <a:off x="6597360" y="8888760"/>
            <a:ext cx="272160" cy="25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7480" rIns="87480" tIns="43920" bIns="43920" anchor="b"/>
          <a:p>
            <a:pPr algn="r">
              <a:lnSpc>
                <a:spcPct val="100000"/>
              </a:lnSpc>
            </a:pPr>
            <a:fld id="{3B32A4AE-CB45-40A6-9320-525BA86948D9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  <p:sp>
        <p:nvSpPr>
          <p:cNvPr id="1732" name="PlaceHolder 2"/>
          <p:cNvSpPr>
            <a:spLocks noGrp="1"/>
          </p:cNvSpPr>
          <p:nvPr>
            <p:ph type="body"/>
          </p:nvPr>
        </p:nvSpPr>
        <p:spPr>
          <a:xfrm>
            <a:off x="686880" y="6273000"/>
            <a:ext cx="186120" cy="25452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5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7C0D6C5-1BAA-4164-BA0E-B5DB65A8EDAE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58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CF02E92-AED3-4047-B6FA-3A6C12CE339E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60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5099DB9-7305-4249-ACDC-9C25815B0235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6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45E4743-841B-4808-842D-56BAE1EAF6B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6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A994A0A-D3B9-42C1-9570-CE4BE9E17366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34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2FECD8F-CE0D-4813-807D-39887BBCEB8C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6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91B5FA8-D45A-48D2-846D-4456DBEE27D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68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0C6456C-8C53-4A92-97B7-996379308CFA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CustomShape 1"/>
          <p:cNvSpPr/>
          <p:nvPr/>
        </p:nvSpPr>
        <p:spPr>
          <a:xfrm>
            <a:off x="6598080" y="8890920"/>
            <a:ext cx="272160" cy="2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9BB651C-6492-41D3-81BC-D34D9E5648A5}" type="slidenum">
              <a:rPr b="0" lang="en-IN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  <p:sp>
        <p:nvSpPr>
          <p:cNvPr id="1770" name="PlaceHolder 2"/>
          <p:cNvSpPr>
            <a:spLocks noGrp="1"/>
          </p:cNvSpPr>
          <p:nvPr>
            <p:ph type="body"/>
          </p:nvPr>
        </p:nvSpPr>
        <p:spPr>
          <a:xfrm>
            <a:off x="927720" y="5833440"/>
            <a:ext cx="185400" cy="2552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71" name="CustomShape 3"/>
          <p:cNvSpPr/>
          <p:nvPr/>
        </p:nvSpPr>
        <p:spPr>
          <a:xfrm>
            <a:off x="6224040" y="8891640"/>
            <a:ext cx="1030320" cy="27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36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BE8C42C-3A37-4931-95C8-71CEA96306C6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77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4D469C-218E-4737-8417-5FEA7BD5AC66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928800" y="2017800"/>
            <a:ext cx="7336800" cy="6539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928800" y="2017800"/>
            <a:ext cx="7336800" cy="6539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928800" y="2017800"/>
            <a:ext cx="7336800" cy="6539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928800" y="2017800"/>
            <a:ext cx="7336800" cy="6539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928800" y="2017800"/>
            <a:ext cx="7336800" cy="6539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928800" y="2017800"/>
            <a:ext cx="7336800" cy="6539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342720" y="787320"/>
            <a:ext cx="880128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2"/>
          <p:cNvSpPr/>
          <p:nvPr/>
        </p:nvSpPr>
        <p:spPr>
          <a:xfrm>
            <a:off x="0" y="6373800"/>
            <a:ext cx="914400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7091640" y="6537240"/>
            <a:ext cx="854640" cy="261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fld id="{8871BFB3-B673-4FA4-B249-DF4A2C8DD49D}" type="slidenum"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  <p:sp>
        <p:nvSpPr>
          <p:cNvPr id="3" name="CustomShape 4" hidden="1"/>
          <p:cNvSpPr/>
          <p:nvPr/>
        </p:nvSpPr>
        <p:spPr>
          <a:xfrm>
            <a:off x="304920" y="6403320"/>
            <a:ext cx="2285280" cy="4251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University Program Material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Copyright © ARM Ltd 2012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" name="Line 5"/>
          <p:cNvSpPr/>
          <p:nvPr/>
        </p:nvSpPr>
        <p:spPr>
          <a:xfrm>
            <a:off x="0" y="6364080"/>
            <a:ext cx="914400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091640" y="6537240"/>
            <a:ext cx="854640" cy="261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304920" y="6403320"/>
            <a:ext cx="2285280" cy="4251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University Program Material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Copyright © ARM Ltd 2012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342720" y="787320"/>
            <a:ext cx="880128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Line 2"/>
          <p:cNvSpPr/>
          <p:nvPr/>
        </p:nvSpPr>
        <p:spPr>
          <a:xfrm>
            <a:off x="0" y="6373800"/>
            <a:ext cx="914400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3"/>
          <p:cNvSpPr/>
          <p:nvPr/>
        </p:nvSpPr>
        <p:spPr>
          <a:xfrm>
            <a:off x="7091640" y="6537240"/>
            <a:ext cx="854640" cy="261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"/>
          <p:cNvSpPr/>
          <p:nvPr/>
        </p:nvSpPr>
        <p:spPr>
          <a:xfrm>
            <a:off x="304920" y="6403320"/>
            <a:ext cx="2285280" cy="4251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University Program Material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Copyright © ARM Ltd 2012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Line 1"/>
          <p:cNvSpPr/>
          <p:nvPr/>
        </p:nvSpPr>
        <p:spPr>
          <a:xfrm>
            <a:off x="342720" y="787320"/>
            <a:ext cx="880128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2"/>
          <p:cNvSpPr/>
          <p:nvPr/>
        </p:nvSpPr>
        <p:spPr>
          <a:xfrm>
            <a:off x="0" y="6373800"/>
            <a:ext cx="914400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"/>
          <p:cNvSpPr/>
          <p:nvPr/>
        </p:nvSpPr>
        <p:spPr>
          <a:xfrm>
            <a:off x="7091640" y="6537240"/>
            <a:ext cx="854640" cy="261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4"/>
          <p:cNvSpPr/>
          <p:nvPr/>
        </p:nvSpPr>
        <p:spPr>
          <a:xfrm>
            <a:off x="304920" y="6403320"/>
            <a:ext cx="2285280" cy="4251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University Program Material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Copyright © ARM Ltd 2012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 1"/>
          <p:cNvSpPr/>
          <p:nvPr/>
        </p:nvSpPr>
        <p:spPr>
          <a:xfrm>
            <a:off x="342720" y="787320"/>
            <a:ext cx="880128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2"/>
          <p:cNvSpPr/>
          <p:nvPr/>
        </p:nvSpPr>
        <p:spPr>
          <a:xfrm>
            <a:off x="0" y="6373800"/>
            <a:ext cx="914400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7091640" y="6537240"/>
            <a:ext cx="854640" cy="261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304920" y="6403320"/>
            <a:ext cx="2285280" cy="4251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University Program Material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Copyright © ARM Ltd 2012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 1"/>
          <p:cNvSpPr/>
          <p:nvPr/>
        </p:nvSpPr>
        <p:spPr>
          <a:xfrm>
            <a:off x="342720" y="787320"/>
            <a:ext cx="880128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2"/>
          <p:cNvSpPr/>
          <p:nvPr/>
        </p:nvSpPr>
        <p:spPr>
          <a:xfrm>
            <a:off x="0" y="6373800"/>
            <a:ext cx="914400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"/>
          <p:cNvSpPr/>
          <p:nvPr/>
        </p:nvSpPr>
        <p:spPr>
          <a:xfrm>
            <a:off x="7091640" y="6537240"/>
            <a:ext cx="854640" cy="261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4"/>
          <p:cNvSpPr/>
          <p:nvPr/>
        </p:nvSpPr>
        <p:spPr>
          <a:xfrm>
            <a:off x="304920" y="6403320"/>
            <a:ext cx="2285280" cy="4251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University Program Material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Copyright © ARM Ltd 2012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title"/>
          </p:nvPr>
        </p:nvSpPr>
        <p:spPr>
          <a:xfrm>
            <a:off x="928800" y="2017800"/>
            <a:ext cx="7336800" cy="14104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ine 1"/>
          <p:cNvSpPr/>
          <p:nvPr/>
        </p:nvSpPr>
        <p:spPr>
          <a:xfrm>
            <a:off x="342720" y="787320"/>
            <a:ext cx="8801280" cy="360"/>
          </a:xfrm>
          <a:prstGeom prst="line">
            <a:avLst/>
          </a:prstGeom>
          <a:ln w="1260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2"/>
          <p:cNvSpPr/>
          <p:nvPr/>
        </p:nvSpPr>
        <p:spPr>
          <a:xfrm>
            <a:off x="0" y="6373800"/>
            <a:ext cx="9144000" cy="360"/>
          </a:xfrm>
          <a:prstGeom prst="line">
            <a:avLst/>
          </a:prstGeom>
          <a:ln w="1908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"/>
          <p:cNvSpPr/>
          <p:nvPr/>
        </p:nvSpPr>
        <p:spPr>
          <a:xfrm>
            <a:off x="7091640" y="6537240"/>
            <a:ext cx="854640" cy="261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304920" y="6403320"/>
            <a:ext cx="2285280" cy="4251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University Program Material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Copyright © ARM Ltd 2012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://www.arm.com/aboutarm/" TargetMode="External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4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4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hyperlink" Target="http://www.keil.com/" TargetMode="Externa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928800" y="2017800"/>
            <a:ext cx="7336800" cy="141048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en-IN" sz="4600" spc="-1" strike="noStrike">
                <a:solidFill>
                  <a:srgbClr val="1d315b"/>
                </a:solidFill>
                <a:latin typeface="Arial"/>
              </a:rPr>
              <a:t>ARM Processors and Architectures</a:t>
            </a:r>
            <a:endParaRPr b="0" lang="en-IN" sz="4600" spc="-1" strike="noStrike">
              <a:latin typeface="Arial"/>
            </a:endParaRPr>
          </a:p>
          <a:p>
            <a:endParaRPr b="0" lang="en-IN" sz="4600" spc="-1" strike="noStrike">
              <a:latin typeface="Arial"/>
            </a:endParaRPr>
          </a:p>
          <a:p>
            <a:r>
              <a:rPr b="1" lang="en-IN" sz="2400" spc="-1" strike="noStrike">
                <a:solidFill>
                  <a:srgbClr val="1d315b"/>
                </a:solidFill>
                <a:latin typeface="Arial"/>
              </a:rPr>
              <a:t>A Comprehensive Overview</a:t>
            </a:r>
            <a:endParaRPr b="0" lang="en-IN" sz="2400" spc="-1" strike="noStrike">
              <a:latin typeface="Arial"/>
            </a:endParaRPr>
          </a:p>
          <a:p>
            <a:r>
              <a:rPr b="1" lang="en-IN" sz="2400" spc="-1" strike="noStrike">
                <a:solidFill>
                  <a:srgbClr val="1d315b"/>
                </a:solidFill>
                <a:latin typeface="Arial"/>
              </a:rPr>
              <a:t>ARM University Program</a:t>
            </a:r>
            <a:endParaRPr b="0" lang="en-IN" sz="2400" spc="-1" strike="noStrike">
              <a:latin typeface="Arial"/>
            </a:endParaRPr>
          </a:p>
          <a:p>
            <a:r>
              <a:rPr b="1" lang="en-IN" sz="2400" spc="-1" strike="noStrike">
                <a:solidFill>
                  <a:srgbClr val="1d315b"/>
                </a:solidFill>
                <a:latin typeface="Arial"/>
              </a:rPr>
              <a:t>September 2012 </a:t>
            </a:r>
            <a:endParaRPr b="0" lang="en-IN" sz="2400" spc="-1" strike="noStrike">
              <a:latin typeface="Arial"/>
            </a:endParaRPr>
          </a:p>
          <a:p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Architecture ARMv7 profiles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233280" y="8956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Application profile (ARMv7-A)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management support (MMU)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Highest performance at low power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Influenced by multi-tasking OS system requirements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TrustZone and Jazelle-RCT for a safe, extensible system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e.g. Cortex-A5, Cortex-A9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Real-time profile (ARMv7-R)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Protected memory (MPU)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Low latency and predictability ‘real-time’ needs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Evolutionary path for traditional embedded business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e.g. Cortex-R4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Microcontroller profile (ARMv7-M, ARMv7E-M, ARMv6-M)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Lowest gate count entry point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Deterministic and predictable behavior a key priority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Deeply embedded use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e.g. Cortex-M3</a:t>
            </a: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Which architecture is my processor?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299" name="Picture 2" descr=""/>
          <p:cNvPicPr/>
          <p:nvPr/>
        </p:nvPicPr>
        <p:blipFill>
          <a:blip r:embed="rId1"/>
          <a:stretch/>
        </p:blipFill>
        <p:spPr>
          <a:xfrm>
            <a:off x="1568160" y="967320"/>
            <a:ext cx="5940000" cy="5185800"/>
          </a:xfrm>
          <a:prstGeom prst="rect">
            <a:avLst/>
          </a:prstGeom>
          <a:ln>
            <a:noFill/>
          </a:ln>
        </p:spPr>
      </p:pic>
    </p:spTree>
  </p:cSld>
  <p:transition>
    <p:pull dir="ru"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Architecture ARMv7-AR profiles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Application profile (ARMv7-A)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management support (MMU)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Highest performance at low power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Influenced by multi-tasking OS system requirements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e.g. Cortex-A5, Cortex-A8, Cortex-A9, Cortex-A15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Real-time profile (ARMv7-R)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Protected memory (MPU)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Low latency and predictability ‘real-time’ needs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Evolutionary path for traditional embedded business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e.g. Cortex-R4, Cortex-R5</a:t>
            </a: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Cortex-A8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4916520" y="852480"/>
            <a:ext cx="3558600" cy="3666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ARMv7-A Architecture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Thumb-2 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Thumb-2EE (Jazelle-RCT)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TrustZone extensions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Custom or synthesized design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MMU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64-bit or 128-bit AXI Interface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L1 caches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16 or 32KB each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Unified L2 cache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0-2MB in size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8-way set-associative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916520" y="4519440"/>
            <a:ext cx="3818880" cy="1483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00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Optional features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00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VFPv3 Vector Floating-Point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00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NEON media processing engine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209520" y="5327640"/>
            <a:ext cx="5336280" cy="893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buClr>
                <a:srgbClr val="1d315b"/>
              </a:buClr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Dual-issue, super-scalar 13-stage pipeline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00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Branch Prediction &amp; Return Stack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00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NEON and VFP implemented at end of pipeline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308" name="Picture 1" descr=""/>
          <p:cNvPicPr/>
          <p:nvPr/>
        </p:nvPicPr>
        <p:blipFill>
          <a:blip r:embed="rId1"/>
          <a:stretch/>
        </p:blipFill>
        <p:spPr>
          <a:xfrm>
            <a:off x="592200" y="1011240"/>
            <a:ext cx="3636000" cy="4175280"/>
          </a:xfrm>
          <a:prstGeom prst="rect">
            <a:avLst/>
          </a:prstGeom>
          <a:ln>
            <a:noFill/>
          </a:ln>
        </p:spPr>
      </p:pic>
    </p:spTree>
  </p:cSld>
  <p:transition>
    <p:pull dir="ru"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1" descr=""/>
          <p:cNvPicPr/>
          <p:nvPr/>
        </p:nvPicPr>
        <p:blipFill>
          <a:blip r:embed="rId1"/>
          <a:stretch/>
        </p:blipFill>
        <p:spPr>
          <a:xfrm>
            <a:off x="5686920" y="949680"/>
            <a:ext cx="3008520" cy="345456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Cortex-A9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237240" y="906480"/>
            <a:ext cx="3945960" cy="5447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 Architecture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Thumb-2, Thumb-2EE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TrustZone support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Variable-length Multi-issue pipeline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Register renaming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Speculative data prefetching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Branch Prediction &amp; Return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Stack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64-bit AXI instruction and data interfaces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TrustZone extensions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L1 Data and Instruction caches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16-64KB each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4-way set-associative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4302000" y="4149720"/>
            <a:ext cx="4742640" cy="2069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Optional features: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PTM instruction trace interface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IEM power saving support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Full Jazelle DBX support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VFPv3-D16 Floating-Point Unit (FPU) or NEON™ media processing engine</a:t>
            </a: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Cortex-A15 MPCore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233280" y="906480"/>
            <a:ext cx="3977640" cy="433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1-4 processors per cluster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Fixed size L1 caches (32KB)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Integrated L2 Cache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512KB – 4MB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System-wide coherency support with AMBA 4 ACE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Backward-compatible with 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AXI3 interconnect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Integrated Interrupt Controller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0-224 external interrupts for entire cluster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CoreSight debug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Advanced Power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233640" y="5104800"/>
            <a:ext cx="8714520" cy="103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Large Physical Address Extensions (LPAE) to ARMv7-A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Virtualization Extensions to ARMv7-A Architecture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316" name="Picture 1" descr=""/>
          <p:cNvPicPr/>
          <p:nvPr/>
        </p:nvPicPr>
        <p:blipFill>
          <a:blip r:embed="rId1"/>
          <a:stretch/>
        </p:blipFill>
        <p:spPr>
          <a:xfrm>
            <a:off x="5090760" y="969840"/>
            <a:ext cx="3587400" cy="4119120"/>
          </a:xfrm>
          <a:prstGeom prst="rect">
            <a:avLst/>
          </a:prstGeom>
          <a:ln>
            <a:noFill/>
          </a:ln>
        </p:spPr>
      </p:pic>
    </p:spTree>
  </p:cSld>
  <p:transition>
    <p:pull dir="ru"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ff9933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Data Sizes and Instruction Sets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76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900" spc="-1" strike="noStrike">
                <a:solidFill>
                  <a:srgbClr val="1d315b"/>
                </a:solidFill>
                <a:latin typeface="Arial"/>
              </a:rPr>
              <a:t>ARM is a 32-bit load / store RISC architecture</a:t>
            </a:r>
            <a:endParaRPr b="0" lang="en-IN" sz="19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The only memory accesses allowed are loads and stores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Most internal registers are 32 bits wide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Most instructions execute in a single cycle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9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76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900" spc="-1" strike="noStrike">
                <a:solidFill>
                  <a:srgbClr val="1d315b"/>
                </a:solidFill>
                <a:latin typeface="Arial"/>
              </a:rPr>
              <a:t>When used in relation to ARM cores</a:t>
            </a:r>
            <a:endParaRPr b="0" lang="en-IN" sz="19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007fac"/>
                </a:solidFill>
                <a:latin typeface="Arial"/>
              </a:rPr>
              <a:t>Halfword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 means 16 bits (two bytes)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007fac"/>
                </a:solidFill>
                <a:latin typeface="Arial"/>
              </a:rPr>
              <a:t>Word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 means 32 bits (four bytes)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007fac"/>
                </a:solidFill>
                <a:latin typeface="Arial"/>
              </a:rPr>
              <a:t>Doubleword</a:t>
            </a:r>
            <a:r>
              <a:rPr b="0" lang="en-IN" sz="1800" spc="-1" strike="noStrike">
                <a:solidFill>
                  <a:srgbClr val="007fac"/>
                </a:solidFill>
                <a:latin typeface="Arial"/>
              </a:rPr>
              <a:t> 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means 64 bits (eight bytes)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9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76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900" spc="-1" strike="noStrike">
                <a:solidFill>
                  <a:srgbClr val="1d315b"/>
                </a:solidFill>
                <a:latin typeface="Arial"/>
              </a:rPr>
              <a:t>ARM cores implement two basic instruction sets</a:t>
            </a:r>
            <a:endParaRPr b="0" lang="en-IN" sz="19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ARM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 instruction set – instructions are all 32 bits long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Thumb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 instruction set – instructions are a mix of 16 and 32 bits </a:t>
            </a:r>
            <a:endParaRPr b="0" lang="en-IN" sz="18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Thumb-2 technology added many extra 32- and 16-bit instructions to the original 16-bit Thumb instruction set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76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900" spc="-1" strike="noStrike">
                <a:solidFill>
                  <a:srgbClr val="1d315b"/>
                </a:solidFill>
                <a:latin typeface="Arial"/>
              </a:rPr>
              <a:t>Depending on the core, may also implement other instruction sets</a:t>
            </a:r>
            <a:endParaRPr b="0" lang="en-IN" sz="19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VFP 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instruction set – 32 bit (vector) floating point instructions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NEON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 instruction set – 32 bit SIMD instructions 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Jazelle-DBX 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- provides acceleration for Java VMs (with additional software support)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Jazelle-RCT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 - provides support for interpreted languages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30040" y="863640"/>
            <a:ext cx="8565480" cy="102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has seven basic operating modes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Each mode has access to its own stack space and a different subset of registers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Some operations can only be carried out in a privileged mode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Processor Modes</a:t>
            </a:r>
            <a:endParaRPr b="0" lang="en-IN" sz="3600" spc="-1" strike="noStrike">
              <a:latin typeface="Arial"/>
            </a:endParaRPr>
          </a:p>
        </p:txBody>
      </p:sp>
      <p:graphicFrame>
        <p:nvGraphicFramePr>
          <p:cNvPr id="323" name="Table 3"/>
          <p:cNvGraphicFramePr/>
          <p:nvPr/>
        </p:nvGraphicFramePr>
        <p:xfrm>
          <a:off x="1319040" y="2055960"/>
          <a:ext cx="6973200" cy="3636000"/>
        </p:xfrm>
        <a:graphic>
          <a:graphicData uri="http://schemas.openxmlformats.org/drawingml/2006/table">
            <a:tbl>
              <a:tblPr/>
              <a:tblGrid>
                <a:gridCol w="1500120"/>
                <a:gridCol w="4200480"/>
                <a:gridCol w="1272960"/>
              </a:tblGrid>
              <a:tr h="291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Mode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2808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solidFill>
                      <a:srgbClr val="00618c"/>
                    </a:solidFill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Description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1d315b"/>
                      </a:solidFill>
                    </a:lnL>
                    <a:lnR w="28080">
                      <a:solidFill>
                        <a:srgbClr val="1d315b"/>
                      </a:solidFill>
                    </a:lnR>
                    <a:lnT w="2808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solidFill>
                      <a:srgbClr val="00618c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53568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Supervisor</a:t>
                      </a:r>
                      <a:endParaRPr b="0" lang="en-IN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(SVC)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2808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Entered on reset and when a Supervisor call instruction (SVC) is executed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 rowSpan="6">
                  <a:txBody>
                    <a:bodyPr lIns="90000" rIns="90000"/>
                    <a:p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Privileged</a:t>
                      </a:r>
                      <a:endParaRPr b="0" lang="en-IN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modes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1d315b"/>
                      </a:solidFill>
                    </a:lnL>
                    <a:lnR w="2808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solidFill>
                      <a:srgbClr val="ff9933"/>
                    </a:solidFill>
                  </a:tcPr>
                </a:tc>
              </a:tr>
              <a:tr h="491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FIQ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2808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Entered when a high priority (fast) interrupt is raised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50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IRQ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2808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Entered when a normal priority interrupt is raised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431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Abort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2808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Used to handle memory access violations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413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Undef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2808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Used to handle undefined instructions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91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System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2808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solidFill>
                      <a:srgbClr val="a5d0e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Privileged mode using the same registers as User mode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solidFill>
                      <a:srgbClr val="a5d0e3"/>
                    </a:solidFill>
                  </a:tcPr>
                </a:tc>
                <a:tc vMerge="1">
                  <a:tcPr>
                    <a:solidFill>
                      <a:srgbClr val="729fcf"/>
                    </a:solidFill>
                  </a:tcPr>
                </a:tc>
              </a:tr>
              <a:tr h="49140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User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2808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28080">
                      <a:solidFill>
                        <a:srgbClr val="1d315b"/>
                      </a:solidFill>
                    </a:lnB>
                    <a:solidFill>
                      <a:srgbClr val="a5d0e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0" lang="en-IN" sz="14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Mode under which most Applications / OS tasks run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28080">
                      <a:solidFill>
                        <a:srgbClr val="1d315b"/>
                      </a:solidFill>
                    </a:lnB>
                    <a:solidFill>
                      <a:srgbClr val="a5d0e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Unprivileged mode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0000" marR="90000">
                    <a:lnL w="12240">
                      <a:solidFill>
                        <a:srgbClr val="1d315b"/>
                      </a:solidFill>
                    </a:lnL>
                    <a:lnR w="2808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lnB w="28080">
                      <a:solidFill>
                        <a:srgbClr val="1d315b"/>
                      </a:solidFill>
                    </a:lnB>
                    <a:solidFill>
                      <a:srgbClr val="007fac"/>
                    </a:solidFill>
                  </a:tcPr>
                </a:tc>
              </a:tr>
            </a:tbl>
          </a:graphicData>
        </a:graphic>
      </p:graphicFrame>
      <p:sp>
        <p:nvSpPr>
          <p:cNvPr id="324" name="Line 4"/>
          <p:cNvSpPr/>
          <p:nvPr/>
        </p:nvSpPr>
        <p:spPr>
          <a:xfrm flipH="1">
            <a:off x="893520" y="2493000"/>
            <a:ext cx="324000" cy="3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Line 5"/>
          <p:cNvSpPr/>
          <p:nvPr/>
        </p:nvSpPr>
        <p:spPr>
          <a:xfrm>
            <a:off x="903240" y="2484360"/>
            <a:ext cx="360" cy="22953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6"/>
          <p:cNvSpPr/>
          <p:nvPr/>
        </p:nvSpPr>
        <p:spPr>
          <a:xfrm flipH="1">
            <a:off x="915840" y="4759200"/>
            <a:ext cx="323640" cy="3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Line 7"/>
          <p:cNvSpPr/>
          <p:nvPr/>
        </p:nvSpPr>
        <p:spPr>
          <a:xfrm flipH="1">
            <a:off x="566640" y="3612960"/>
            <a:ext cx="323640" cy="3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8"/>
          <p:cNvSpPr/>
          <p:nvPr/>
        </p:nvSpPr>
        <p:spPr>
          <a:xfrm rot="16200000">
            <a:off x="-573120" y="3279240"/>
            <a:ext cx="1932840" cy="3031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Exception modes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The ARM Register Set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866880" y="133344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r0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866880" y="157176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866880" y="180972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r2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866880" y="204804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r3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866880" y="228600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r4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35" name="CustomShape 7"/>
          <p:cNvSpPr/>
          <p:nvPr/>
        </p:nvSpPr>
        <p:spPr>
          <a:xfrm>
            <a:off x="866880" y="252396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r5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36" name="CustomShape 8"/>
          <p:cNvSpPr/>
          <p:nvPr/>
        </p:nvSpPr>
        <p:spPr>
          <a:xfrm>
            <a:off x="866880" y="276228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r6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37" name="CustomShape 9"/>
          <p:cNvSpPr/>
          <p:nvPr/>
        </p:nvSpPr>
        <p:spPr>
          <a:xfrm>
            <a:off x="866880" y="300024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r7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38" name="CustomShape 10"/>
          <p:cNvSpPr/>
          <p:nvPr/>
        </p:nvSpPr>
        <p:spPr>
          <a:xfrm>
            <a:off x="866880" y="323856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r8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39" name="CustomShape 11"/>
          <p:cNvSpPr/>
          <p:nvPr/>
        </p:nvSpPr>
        <p:spPr>
          <a:xfrm>
            <a:off x="866880" y="347652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r9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40" name="CustomShape 12"/>
          <p:cNvSpPr/>
          <p:nvPr/>
        </p:nvSpPr>
        <p:spPr>
          <a:xfrm>
            <a:off x="866880" y="371484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r10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41" name="CustomShape 13"/>
          <p:cNvSpPr/>
          <p:nvPr/>
        </p:nvSpPr>
        <p:spPr>
          <a:xfrm>
            <a:off x="866880" y="395280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r11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42" name="CustomShape 14"/>
          <p:cNvSpPr/>
          <p:nvPr/>
        </p:nvSpPr>
        <p:spPr>
          <a:xfrm>
            <a:off x="866880" y="419112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r12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43" name="CustomShape 15"/>
          <p:cNvSpPr/>
          <p:nvPr/>
        </p:nvSpPr>
        <p:spPr>
          <a:xfrm>
            <a:off x="866880" y="490536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r15 (pc)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44" name="CustomShape 16"/>
          <p:cNvSpPr/>
          <p:nvPr/>
        </p:nvSpPr>
        <p:spPr>
          <a:xfrm>
            <a:off x="866880" y="537840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cpsr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45" name="CustomShape 17"/>
          <p:cNvSpPr/>
          <p:nvPr/>
        </p:nvSpPr>
        <p:spPr>
          <a:xfrm>
            <a:off x="866880" y="442908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r13 (sp)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46" name="CustomShape 18"/>
          <p:cNvSpPr/>
          <p:nvPr/>
        </p:nvSpPr>
        <p:spPr>
          <a:xfrm>
            <a:off x="866880" y="466740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r14 (lr)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47" name="CustomShape 19"/>
          <p:cNvSpPr/>
          <p:nvPr/>
        </p:nvSpPr>
        <p:spPr>
          <a:xfrm>
            <a:off x="574560" y="830160"/>
            <a:ext cx="1474920" cy="38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990033"/>
                </a:solidFill>
                <a:latin typeface="Arial"/>
                <a:ea typeface="DejaVu Sans"/>
              </a:rPr>
              <a:t>User mode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8" name="CustomShape 20"/>
          <p:cNvSpPr/>
          <p:nvPr/>
        </p:nvSpPr>
        <p:spPr>
          <a:xfrm>
            <a:off x="2633760" y="5611680"/>
            <a:ext cx="874080" cy="23724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spsr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49" name="CustomShape 21"/>
          <p:cNvSpPr/>
          <p:nvPr/>
        </p:nvSpPr>
        <p:spPr>
          <a:xfrm>
            <a:off x="2633760" y="4429080"/>
            <a:ext cx="874080" cy="23724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r13 (sp)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50" name="CustomShape 22"/>
          <p:cNvSpPr/>
          <p:nvPr/>
        </p:nvSpPr>
        <p:spPr>
          <a:xfrm>
            <a:off x="2633760" y="4667400"/>
            <a:ext cx="874080" cy="23724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r14 (lr)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51" name="CustomShape 23"/>
          <p:cNvSpPr/>
          <p:nvPr/>
        </p:nvSpPr>
        <p:spPr>
          <a:xfrm>
            <a:off x="2673000" y="852480"/>
            <a:ext cx="612360" cy="38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990033"/>
                </a:solidFill>
                <a:latin typeface="Arial"/>
                <a:ea typeface="DejaVu Sans"/>
              </a:rPr>
              <a:t>IRQ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2" name="CustomShape 24"/>
          <p:cNvSpPr/>
          <p:nvPr/>
        </p:nvSpPr>
        <p:spPr>
          <a:xfrm>
            <a:off x="3900600" y="852480"/>
            <a:ext cx="583560" cy="38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990033"/>
                </a:solidFill>
                <a:latin typeface="Arial"/>
                <a:ea typeface="DejaVu Sans"/>
              </a:rPr>
              <a:t>FIQ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53" name="CustomShape 25"/>
          <p:cNvSpPr/>
          <p:nvPr/>
        </p:nvSpPr>
        <p:spPr>
          <a:xfrm>
            <a:off x="3902040" y="3238560"/>
            <a:ext cx="874080" cy="2372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r8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54" name="CustomShape 26"/>
          <p:cNvSpPr/>
          <p:nvPr/>
        </p:nvSpPr>
        <p:spPr>
          <a:xfrm>
            <a:off x="3902040" y="3476520"/>
            <a:ext cx="874080" cy="2372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r9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55" name="CustomShape 27"/>
          <p:cNvSpPr/>
          <p:nvPr/>
        </p:nvSpPr>
        <p:spPr>
          <a:xfrm>
            <a:off x="3902040" y="3714840"/>
            <a:ext cx="874080" cy="2372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r10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56" name="CustomShape 28"/>
          <p:cNvSpPr/>
          <p:nvPr/>
        </p:nvSpPr>
        <p:spPr>
          <a:xfrm>
            <a:off x="3902040" y="3952800"/>
            <a:ext cx="874080" cy="2372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r11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57" name="CustomShape 29"/>
          <p:cNvSpPr/>
          <p:nvPr/>
        </p:nvSpPr>
        <p:spPr>
          <a:xfrm>
            <a:off x="3902040" y="4191120"/>
            <a:ext cx="874080" cy="2372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r12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58" name="CustomShape 30"/>
          <p:cNvSpPr/>
          <p:nvPr/>
        </p:nvSpPr>
        <p:spPr>
          <a:xfrm>
            <a:off x="3902040" y="4429080"/>
            <a:ext cx="874080" cy="2372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r13 (sp)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59" name="CustomShape 31"/>
          <p:cNvSpPr/>
          <p:nvPr/>
        </p:nvSpPr>
        <p:spPr>
          <a:xfrm>
            <a:off x="3902040" y="4667400"/>
            <a:ext cx="874080" cy="2372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r14 (lr)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60" name="CustomShape 32"/>
          <p:cNvSpPr/>
          <p:nvPr/>
        </p:nvSpPr>
        <p:spPr>
          <a:xfrm>
            <a:off x="3902040" y="5618160"/>
            <a:ext cx="874080" cy="2372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spsr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61" name="CustomShape 33"/>
          <p:cNvSpPr/>
          <p:nvPr/>
        </p:nvSpPr>
        <p:spPr>
          <a:xfrm>
            <a:off x="5221440" y="5611680"/>
            <a:ext cx="874080" cy="23724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spsr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62" name="CustomShape 34"/>
          <p:cNvSpPr/>
          <p:nvPr/>
        </p:nvSpPr>
        <p:spPr>
          <a:xfrm>
            <a:off x="5221440" y="4429080"/>
            <a:ext cx="874080" cy="23724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r13 (sp)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63" name="CustomShape 35"/>
          <p:cNvSpPr/>
          <p:nvPr/>
        </p:nvSpPr>
        <p:spPr>
          <a:xfrm>
            <a:off x="5221440" y="4667400"/>
            <a:ext cx="874080" cy="23724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r14 (lr)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64" name="CustomShape 36"/>
          <p:cNvSpPr/>
          <p:nvPr/>
        </p:nvSpPr>
        <p:spPr>
          <a:xfrm>
            <a:off x="5127480" y="852480"/>
            <a:ext cx="882360" cy="38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990033"/>
                </a:solidFill>
                <a:latin typeface="Arial"/>
                <a:ea typeface="DejaVu Sans"/>
              </a:rPr>
              <a:t>Undef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5" name="CustomShape 37"/>
          <p:cNvSpPr/>
          <p:nvPr/>
        </p:nvSpPr>
        <p:spPr>
          <a:xfrm>
            <a:off x="6541920" y="5611680"/>
            <a:ext cx="874080" cy="237240"/>
          </a:xfrm>
          <a:prstGeom prst="rect">
            <a:avLst/>
          </a:prstGeom>
          <a:solidFill>
            <a:schemeClr val="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Courier New"/>
                <a:ea typeface="DejaVu Sans"/>
              </a:rPr>
              <a:t>spsr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66" name="CustomShape 38"/>
          <p:cNvSpPr/>
          <p:nvPr/>
        </p:nvSpPr>
        <p:spPr>
          <a:xfrm>
            <a:off x="6541920" y="4429080"/>
            <a:ext cx="874080" cy="237240"/>
          </a:xfrm>
          <a:prstGeom prst="rect">
            <a:avLst/>
          </a:prstGeom>
          <a:solidFill>
            <a:schemeClr val="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Courier New"/>
                <a:ea typeface="DejaVu Sans"/>
              </a:rPr>
              <a:t>r13 (sp)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67" name="CustomShape 39"/>
          <p:cNvSpPr/>
          <p:nvPr/>
        </p:nvSpPr>
        <p:spPr>
          <a:xfrm>
            <a:off x="6541920" y="4667400"/>
            <a:ext cx="874080" cy="237240"/>
          </a:xfrm>
          <a:prstGeom prst="rect">
            <a:avLst/>
          </a:prstGeom>
          <a:solidFill>
            <a:schemeClr val="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Courier New"/>
                <a:ea typeface="DejaVu Sans"/>
              </a:rPr>
              <a:t>r14 (lr)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68" name="CustomShape 40"/>
          <p:cNvSpPr/>
          <p:nvPr/>
        </p:nvSpPr>
        <p:spPr>
          <a:xfrm>
            <a:off x="6468840" y="852480"/>
            <a:ext cx="839520" cy="38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990033"/>
                </a:solidFill>
                <a:latin typeface="Arial"/>
                <a:ea typeface="DejaVu Sans"/>
              </a:rPr>
              <a:t>Abort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69" name="CustomShape 41"/>
          <p:cNvSpPr/>
          <p:nvPr/>
        </p:nvSpPr>
        <p:spPr>
          <a:xfrm>
            <a:off x="7861320" y="5611680"/>
            <a:ext cx="874080" cy="237240"/>
          </a:xfrm>
          <a:prstGeom prst="rect">
            <a:avLst/>
          </a:prstGeom>
          <a:solidFill>
            <a:schemeClr val="accent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Courier New"/>
                <a:ea typeface="DejaVu Sans"/>
              </a:rPr>
              <a:t>spsr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70" name="CustomShape 42"/>
          <p:cNvSpPr/>
          <p:nvPr/>
        </p:nvSpPr>
        <p:spPr>
          <a:xfrm>
            <a:off x="7861320" y="4429080"/>
            <a:ext cx="874080" cy="237240"/>
          </a:xfrm>
          <a:prstGeom prst="rect">
            <a:avLst/>
          </a:prstGeom>
          <a:solidFill>
            <a:schemeClr val="accent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Courier New"/>
                <a:ea typeface="DejaVu Sans"/>
              </a:rPr>
              <a:t>r13 (sp)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71" name="CustomShape 43"/>
          <p:cNvSpPr/>
          <p:nvPr/>
        </p:nvSpPr>
        <p:spPr>
          <a:xfrm>
            <a:off x="7861320" y="4667400"/>
            <a:ext cx="874080" cy="237240"/>
          </a:xfrm>
          <a:prstGeom prst="rect">
            <a:avLst/>
          </a:prstGeom>
          <a:solidFill>
            <a:schemeClr val="accent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Courier New"/>
                <a:ea typeface="DejaVu Sans"/>
              </a:rPr>
              <a:t>r14 (lr)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372" name="CustomShape 44"/>
          <p:cNvSpPr/>
          <p:nvPr/>
        </p:nvSpPr>
        <p:spPr>
          <a:xfrm>
            <a:off x="7865640" y="852480"/>
            <a:ext cx="682560" cy="38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990033"/>
                </a:solidFill>
                <a:latin typeface="Arial"/>
                <a:ea typeface="DejaVu Sans"/>
              </a:rPr>
              <a:t>SVC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3" name="CustomShape 45"/>
          <p:cNvSpPr/>
          <p:nvPr/>
        </p:nvSpPr>
        <p:spPr>
          <a:xfrm>
            <a:off x="546120" y="1176480"/>
            <a:ext cx="1515240" cy="4979160"/>
          </a:xfrm>
          <a:prstGeom prst="rect">
            <a:avLst/>
          </a:prstGeom>
          <a:noFill/>
          <a:ln cap="rnd" w="28440">
            <a:solidFill>
              <a:schemeClr val="tx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46"/>
          <p:cNvSpPr/>
          <p:nvPr/>
        </p:nvSpPr>
        <p:spPr>
          <a:xfrm>
            <a:off x="630000" y="6022800"/>
            <a:ext cx="1328760" cy="292320"/>
          </a:xfrm>
          <a:prstGeom prst="rect">
            <a:avLst/>
          </a:prstGeom>
          <a:solidFill>
            <a:schemeClr val="bg1"/>
          </a:solidFill>
          <a:ln w="12600">
            <a:solidFill>
              <a:schemeClr val="bg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Current mode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75" name="CustomShape 47"/>
          <p:cNvSpPr/>
          <p:nvPr/>
        </p:nvSpPr>
        <p:spPr>
          <a:xfrm>
            <a:off x="2300400" y="1176480"/>
            <a:ext cx="6636600" cy="4979160"/>
          </a:xfrm>
          <a:prstGeom prst="rect">
            <a:avLst/>
          </a:prstGeom>
          <a:noFill/>
          <a:ln cap="rnd" w="28440">
            <a:solidFill>
              <a:schemeClr val="tx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8"/>
          <p:cNvSpPr/>
          <p:nvPr/>
        </p:nvSpPr>
        <p:spPr>
          <a:xfrm>
            <a:off x="4430880" y="6022800"/>
            <a:ext cx="1932840" cy="292320"/>
          </a:xfrm>
          <a:prstGeom prst="rect">
            <a:avLst/>
          </a:prstGeom>
          <a:solidFill>
            <a:schemeClr val="bg1"/>
          </a:solidFill>
          <a:ln w="12600">
            <a:solidFill>
              <a:schemeClr val="bg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Banked out registers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77" name="CustomShape 49"/>
          <p:cNvSpPr/>
          <p:nvPr/>
        </p:nvSpPr>
        <p:spPr>
          <a:xfrm>
            <a:off x="4915080" y="1515960"/>
            <a:ext cx="4006080" cy="1886760"/>
          </a:xfrm>
          <a:prstGeom prst="rect">
            <a:avLst/>
          </a:prstGeom>
          <a:noFill/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ARM has 37 registers, all 32-bits long</a:t>
            </a:r>
            <a:endParaRPr b="0" lang="en-IN" sz="1600" spc="-1" strike="noStrike">
              <a:latin typeface="Arial"/>
            </a:endParaRPr>
          </a:p>
          <a:p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A subset of these registers is accessible in each mode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Note: System mode uses the User mode register set.</a:t>
            </a:r>
            <a:endParaRPr b="0" lang="en-IN" sz="16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path" presetID="63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44" nodeType="withEffect" fill="hold" presetClass="path" presetID="35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path" presetID="35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48" nodeType="withEffect" fill="hold" presetClass="path" presetID="63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path" presetID="63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52" nodeType="withEffect" fill="hold" presetClass="path" presetID="63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53" nodeType="withEffect" fill="hold" presetClass="path" presetID="35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path" presetID="35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57" nodeType="withEffect" fill="hold" presetClass="path" presetID="35">
                                  <p:stCondLst>
                                    <p:cond delay="0"/>
                                  </p:stCondLst>
                                </p:cTn>
                              </p:par>
                              <p:par>
                                <p:cTn id="58" nodeType="withEffect" fill="hold" presetClass="path" presetID="63">
                                  <p:stCondLst>
                                    <p:cond delay="0"/>
                                  </p:stCond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Program Status Registers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176040" y="1771560"/>
            <a:ext cx="4318920" cy="4542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Ctr="1"/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 </a:t>
            </a: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Condition code flags</a:t>
            </a:r>
            <a:endParaRPr b="0" lang="en-IN" sz="17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N =</a:t>
            </a:r>
            <a:r>
              <a:rPr b="0" lang="en-IN" sz="1500" spc="-1" strike="noStrike">
                <a:solidFill>
                  <a:srgbClr val="ff9933"/>
                </a:solidFill>
                <a:latin typeface="Arial"/>
              </a:rPr>
              <a:t> </a:t>
            </a:r>
            <a:r>
              <a:rPr b="1" lang="en-IN" sz="1500" spc="-1" strike="noStrike">
                <a:solidFill>
                  <a:srgbClr val="ff9933"/>
                </a:solidFill>
                <a:latin typeface="Arial"/>
              </a:rPr>
              <a:t>N</a:t>
            </a: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egative result from ALU </a:t>
            </a:r>
            <a:endParaRPr b="0" lang="en-IN" sz="15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Z = </a:t>
            </a:r>
            <a:r>
              <a:rPr b="1" lang="en-IN" sz="1500" spc="-1" strike="noStrike">
                <a:solidFill>
                  <a:srgbClr val="ff9933"/>
                </a:solidFill>
                <a:latin typeface="Arial"/>
              </a:rPr>
              <a:t>Z</a:t>
            </a: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ero result from ALU</a:t>
            </a:r>
            <a:endParaRPr b="0" lang="en-IN" sz="15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C = ALU operation </a:t>
            </a:r>
            <a:r>
              <a:rPr b="1" lang="en-IN" sz="1500" spc="-1" strike="noStrike">
                <a:solidFill>
                  <a:srgbClr val="ff9933"/>
                </a:solidFill>
                <a:latin typeface="Arial"/>
              </a:rPr>
              <a:t>C</a:t>
            </a: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arried out</a:t>
            </a:r>
            <a:endParaRPr b="0" lang="en-IN" sz="15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V = ALU operation o</a:t>
            </a:r>
            <a:r>
              <a:rPr b="1" lang="en-IN" sz="1500" spc="-1" strike="noStrike">
                <a:solidFill>
                  <a:srgbClr val="ff9933"/>
                </a:solidFill>
                <a:latin typeface="Arial"/>
              </a:rPr>
              <a:t>V</a:t>
            </a: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erflowed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500" spc="-1" strike="noStrike">
              <a:latin typeface="Arial"/>
            </a:endParaRPr>
          </a:p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Sticky Overflow flag - Q flag</a:t>
            </a:r>
            <a:endParaRPr b="0" lang="en-IN" sz="17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Indicates if saturation has occurred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500" spc="-1" strike="noStrike">
              <a:latin typeface="Arial"/>
            </a:endParaRPr>
          </a:p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SIMD Condition code bits – GE[3:0]</a:t>
            </a:r>
            <a:endParaRPr b="0" lang="en-IN" sz="17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Used by some SIMD instructions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500" spc="-1" strike="noStrike">
              <a:latin typeface="Arial"/>
            </a:endParaRPr>
          </a:p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IF THEN status bits – IT[abcde]</a:t>
            </a:r>
            <a:endParaRPr b="0" lang="en-IN" sz="17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Controls conditional execution of Thumb instructions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5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4435560" y="1806480"/>
            <a:ext cx="4577760" cy="451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T bit</a:t>
            </a:r>
            <a:endParaRPr b="0" lang="en-IN" sz="1700" spc="-1" strike="noStrike">
              <a:latin typeface="Arial"/>
            </a:endParaRPr>
          </a:p>
          <a:p>
            <a:pPr lvl="1" marL="70020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T = 0: Processor in ARM state</a:t>
            </a:r>
            <a:endParaRPr b="0" lang="en-IN" sz="1500" spc="-1" strike="noStrike">
              <a:latin typeface="Arial"/>
            </a:endParaRPr>
          </a:p>
          <a:p>
            <a:pPr lvl="1" marL="70020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T = 1: Processor in Thumb state</a:t>
            </a:r>
            <a:endParaRPr b="0" lang="en-IN" sz="1500" spc="-1" strike="noStrike">
              <a:latin typeface="Arial"/>
            </a:endParaRPr>
          </a:p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J bit</a:t>
            </a:r>
            <a:endParaRPr b="0" lang="en-IN" sz="17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J = 1: Processor in Jazelle state</a:t>
            </a:r>
            <a:endParaRPr b="0" lang="en-IN" sz="1500" spc="-1" strike="noStrike">
              <a:latin typeface="Arial"/>
            </a:endParaRPr>
          </a:p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Mode bits</a:t>
            </a:r>
            <a:endParaRPr b="0" lang="en-IN" sz="1700" spc="-1" strike="noStrike">
              <a:latin typeface="Arial"/>
            </a:endParaRPr>
          </a:p>
          <a:p>
            <a:pPr lvl="1" marL="70020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Specify the processor mode</a:t>
            </a:r>
            <a:endParaRPr b="0" lang="en-IN" sz="1500" spc="-1" strike="noStrike">
              <a:latin typeface="Arial"/>
            </a:endParaRPr>
          </a:p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Interrupt Disable bits</a:t>
            </a:r>
            <a:endParaRPr b="0" lang="en-IN" sz="17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I  = 1: Disables IRQ</a:t>
            </a:r>
            <a:endParaRPr b="0" lang="en-IN" sz="1500" spc="-1" strike="noStrike">
              <a:latin typeface="Arial"/>
            </a:endParaRPr>
          </a:p>
          <a:p>
            <a:pPr lvl="1" marL="768240" indent="-23436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F = 1: Disables FIQ</a:t>
            </a:r>
            <a:endParaRPr b="0" lang="en-IN" sz="1500" spc="-1" strike="noStrike">
              <a:latin typeface="Arial"/>
            </a:endParaRPr>
          </a:p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E bit</a:t>
            </a:r>
            <a:endParaRPr b="0" lang="en-IN" sz="1700" spc="-1" strike="noStrike">
              <a:latin typeface="Arial"/>
            </a:endParaRPr>
          </a:p>
          <a:p>
            <a:pPr lvl="1" marL="70020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E = 0: Data load/store is little endian</a:t>
            </a:r>
            <a:endParaRPr b="0" lang="en-IN" sz="1500" spc="-1" strike="noStrike">
              <a:latin typeface="Arial"/>
            </a:endParaRPr>
          </a:p>
          <a:p>
            <a:pPr lvl="1" marL="70020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E = 1: Data load/store is bigendian</a:t>
            </a:r>
            <a:endParaRPr b="0" lang="en-IN" sz="1500" spc="-1" strike="noStrike">
              <a:latin typeface="Arial"/>
            </a:endParaRPr>
          </a:p>
          <a:p>
            <a:pPr marL="271440" indent="-27072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A bit</a:t>
            </a:r>
            <a:endParaRPr b="0" lang="en-IN" sz="1700" spc="-1" strike="noStrike">
              <a:latin typeface="Arial"/>
            </a:endParaRPr>
          </a:p>
          <a:p>
            <a:pPr lvl="1" marL="70020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A = 1: Disable imprecise data aborts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500" spc="-1" strike="noStrike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533520" y="2590920"/>
            <a:ext cx="132480" cy="259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5"/>
          <p:cNvSpPr/>
          <p:nvPr/>
        </p:nvSpPr>
        <p:spPr>
          <a:xfrm>
            <a:off x="838080" y="1495800"/>
            <a:ext cx="182808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fcc00"/>
                </a:solidFill>
                <a:latin typeface="Courier New"/>
                <a:ea typeface="DejaVu Sans"/>
              </a:rPr>
              <a:t>f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2666880" y="1495800"/>
            <a:ext cx="182808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fcc00"/>
                </a:solidFill>
                <a:latin typeface="Courier New"/>
                <a:ea typeface="DejaVu Sans"/>
              </a:rPr>
              <a:t>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4495680" y="1495800"/>
            <a:ext cx="182808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fcc00"/>
                </a:solidFill>
                <a:latin typeface="Courier New"/>
                <a:ea typeface="DejaVu Sans"/>
              </a:rPr>
              <a:t>x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>
            <a:off x="6324480" y="1495800"/>
            <a:ext cx="182808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fcc00"/>
                </a:solidFill>
                <a:latin typeface="Courier New"/>
                <a:ea typeface="DejaVu Sans"/>
              </a:rPr>
              <a:t>c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86" name="CustomShape 9"/>
          <p:cNvSpPr/>
          <p:nvPr/>
        </p:nvSpPr>
        <p:spPr>
          <a:xfrm>
            <a:off x="2689200" y="1152360"/>
            <a:ext cx="929520" cy="313560"/>
          </a:xfrm>
          <a:prstGeom prst="rect">
            <a:avLst/>
          </a:prstGeom>
          <a:solidFill>
            <a:srgbClr val="dddddd"/>
          </a:solidFill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0"/>
          <p:cNvSpPr/>
          <p:nvPr/>
        </p:nvSpPr>
        <p:spPr>
          <a:xfrm>
            <a:off x="1752120" y="96192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27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88" name="CustomShape 11"/>
          <p:cNvSpPr/>
          <p:nvPr/>
        </p:nvSpPr>
        <p:spPr>
          <a:xfrm>
            <a:off x="837720" y="96192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31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89" name="Line 12"/>
          <p:cNvSpPr/>
          <p:nvPr/>
        </p:nvSpPr>
        <p:spPr>
          <a:xfrm>
            <a:off x="1523880" y="141912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Line 13"/>
          <p:cNvSpPr/>
          <p:nvPr/>
        </p:nvSpPr>
        <p:spPr>
          <a:xfrm>
            <a:off x="1295280" y="141912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14"/>
          <p:cNvSpPr/>
          <p:nvPr/>
        </p:nvSpPr>
        <p:spPr>
          <a:xfrm>
            <a:off x="1066680" y="141912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Line 15"/>
          <p:cNvSpPr/>
          <p:nvPr/>
        </p:nvSpPr>
        <p:spPr>
          <a:xfrm>
            <a:off x="1981080" y="1190520"/>
            <a:ext cx="360" cy="304560"/>
          </a:xfrm>
          <a:prstGeom prst="line">
            <a:avLst/>
          </a:prstGeom>
          <a:ln w="25560">
            <a:solidFill>
              <a:srgbClr val="004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Line 16"/>
          <p:cNvSpPr/>
          <p:nvPr/>
        </p:nvSpPr>
        <p:spPr>
          <a:xfrm>
            <a:off x="1752480" y="1190520"/>
            <a:ext cx="360" cy="304560"/>
          </a:xfrm>
          <a:prstGeom prst="line">
            <a:avLst/>
          </a:prstGeom>
          <a:ln w="2556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7"/>
          <p:cNvSpPr/>
          <p:nvPr/>
        </p:nvSpPr>
        <p:spPr>
          <a:xfrm>
            <a:off x="1523880" y="961920"/>
            <a:ext cx="30420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28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95" name="CustomShape 18"/>
          <p:cNvSpPr/>
          <p:nvPr/>
        </p:nvSpPr>
        <p:spPr>
          <a:xfrm>
            <a:off x="6553080" y="961920"/>
            <a:ext cx="19656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6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96" name="CustomShape 19"/>
          <p:cNvSpPr/>
          <p:nvPr/>
        </p:nvSpPr>
        <p:spPr>
          <a:xfrm>
            <a:off x="6324480" y="961920"/>
            <a:ext cx="19656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7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397" name="Line 20"/>
          <p:cNvSpPr/>
          <p:nvPr/>
        </p:nvSpPr>
        <p:spPr>
          <a:xfrm>
            <a:off x="7238880" y="141912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21"/>
          <p:cNvSpPr/>
          <p:nvPr/>
        </p:nvSpPr>
        <p:spPr>
          <a:xfrm>
            <a:off x="6553080" y="141912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Line 22"/>
          <p:cNvSpPr/>
          <p:nvPr/>
        </p:nvSpPr>
        <p:spPr>
          <a:xfrm>
            <a:off x="6781680" y="1190520"/>
            <a:ext cx="360" cy="304560"/>
          </a:xfrm>
          <a:prstGeom prst="line">
            <a:avLst/>
          </a:prstGeom>
          <a:ln w="25560">
            <a:solidFill>
              <a:srgbClr val="004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23"/>
          <p:cNvSpPr/>
          <p:nvPr/>
        </p:nvSpPr>
        <p:spPr>
          <a:xfrm>
            <a:off x="7010280" y="1190520"/>
            <a:ext cx="360" cy="304560"/>
          </a:xfrm>
          <a:prstGeom prst="line">
            <a:avLst/>
          </a:prstGeom>
          <a:ln w="25560">
            <a:solidFill>
              <a:srgbClr val="004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24"/>
          <p:cNvSpPr/>
          <p:nvPr/>
        </p:nvSpPr>
        <p:spPr>
          <a:xfrm>
            <a:off x="4266720" y="96192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16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02" name="CustomShape 25"/>
          <p:cNvSpPr/>
          <p:nvPr/>
        </p:nvSpPr>
        <p:spPr>
          <a:xfrm>
            <a:off x="2666520" y="96192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23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03" name="CustomShape 26"/>
          <p:cNvSpPr/>
          <p:nvPr/>
        </p:nvSpPr>
        <p:spPr>
          <a:xfrm>
            <a:off x="2666880" y="1188000"/>
            <a:ext cx="1828080" cy="303480"/>
          </a:xfrm>
          <a:prstGeom prst="rect">
            <a:avLst/>
          </a:prstGeom>
          <a:noFill/>
          <a:ln w="3816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04" name="CustomShape 27"/>
          <p:cNvSpPr/>
          <p:nvPr/>
        </p:nvSpPr>
        <p:spPr>
          <a:xfrm>
            <a:off x="4495320" y="96192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15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05" name="CustomShape 28"/>
          <p:cNvSpPr/>
          <p:nvPr/>
        </p:nvSpPr>
        <p:spPr>
          <a:xfrm>
            <a:off x="4495680" y="1188000"/>
            <a:ext cx="1828080" cy="303480"/>
          </a:xfrm>
          <a:prstGeom prst="rect">
            <a:avLst/>
          </a:prstGeom>
          <a:noFill/>
          <a:ln w="3816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06" name="Line 29"/>
          <p:cNvSpPr/>
          <p:nvPr/>
        </p:nvSpPr>
        <p:spPr>
          <a:xfrm>
            <a:off x="7467480" y="141912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30"/>
          <p:cNvSpPr/>
          <p:nvPr/>
        </p:nvSpPr>
        <p:spPr>
          <a:xfrm>
            <a:off x="7696080" y="141912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31"/>
          <p:cNvSpPr/>
          <p:nvPr/>
        </p:nvSpPr>
        <p:spPr>
          <a:xfrm>
            <a:off x="7924680" y="141912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32"/>
          <p:cNvSpPr/>
          <p:nvPr/>
        </p:nvSpPr>
        <p:spPr>
          <a:xfrm>
            <a:off x="6781680" y="961920"/>
            <a:ext cx="19656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5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10" name="CustomShape 33"/>
          <p:cNvSpPr/>
          <p:nvPr/>
        </p:nvSpPr>
        <p:spPr>
          <a:xfrm>
            <a:off x="7010280" y="961920"/>
            <a:ext cx="19656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11" name="CustomShape 34"/>
          <p:cNvSpPr/>
          <p:nvPr/>
        </p:nvSpPr>
        <p:spPr>
          <a:xfrm>
            <a:off x="7924680" y="961920"/>
            <a:ext cx="19656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12" name="CustomShape 35"/>
          <p:cNvSpPr/>
          <p:nvPr/>
        </p:nvSpPr>
        <p:spPr>
          <a:xfrm>
            <a:off x="2361960" y="96192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13" name="Line 36"/>
          <p:cNvSpPr/>
          <p:nvPr/>
        </p:nvSpPr>
        <p:spPr>
          <a:xfrm>
            <a:off x="2666880" y="1495080"/>
            <a:ext cx="360" cy="15264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Line 37"/>
          <p:cNvSpPr/>
          <p:nvPr/>
        </p:nvSpPr>
        <p:spPr>
          <a:xfrm>
            <a:off x="4495680" y="1495080"/>
            <a:ext cx="360" cy="15264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Line 38"/>
          <p:cNvSpPr/>
          <p:nvPr/>
        </p:nvSpPr>
        <p:spPr>
          <a:xfrm>
            <a:off x="6324480" y="1495080"/>
            <a:ext cx="360" cy="15264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Line 39"/>
          <p:cNvSpPr/>
          <p:nvPr/>
        </p:nvSpPr>
        <p:spPr>
          <a:xfrm>
            <a:off x="8153280" y="1495080"/>
            <a:ext cx="360" cy="15264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40"/>
          <p:cNvSpPr/>
          <p:nvPr/>
        </p:nvSpPr>
        <p:spPr>
          <a:xfrm>
            <a:off x="838080" y="1495080"/>
            <a:ext cx="360" cy="15264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41"/>
          <p:cNvSpPr/>
          <p:nvPr/>
        </p:nvSpPr>
        <p:spPr>
          <a:xfrm>
            <a:off x="2412720" y="1190520"/>
            <a:ext cx="360" cy="304560"/>
          </a:xfrm>
          <a:prstGeom prst="line">
            <a:avLst/>
          </a:prstGeom>
          <a:ln w="25560">
            <a:solidFill>
              <a:srgbClr val="004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42"/>
          <p:cNvSpPr/>
          <p:nvPr/>
        </p:nvSpPr>
        <p:spPr>
          <a:xfrm>
            <a:off x="2419200" y="1190880"/>
            <a:ext cx="24696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J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20" name="CustomShape 43"/>
          <p:cNvSpPr/>
          <p:nvPr/>
        </p:nvSpPr>
        <p:spPr>
          <a:xfrm>
            <a:off x="5616360" y="95868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21" name="CustomShape 44"/>
          <p:cNvSpPr/>
          <p:nvPr/>
        </p:nvSpPr>
        <p:spPr>
          <a:xfrm>
            <a:off x="6095880" y="961920"/>
            <a:ext cx="19656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8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22" name="CustomShape 45"/>
          <p:cNvSpPr/>
          <p:nvPr/>
        </p:nvSpPr>
        <p:spPr>
          <a:xfrm>
            <a:off x="5892840" y="958680"/>
            <a:ext cx="19656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9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23" name="CustomShape 46"/>
          <p:cNvSpPr/>
          <p:nvPr/>
        </p:nvSpPr>
        <p:spPr>
          <a:xfrm>
            <a:off x="3520440" y="958680"/>
            <a:ext cx="29268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1" lang="en-IN" sz="1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19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24" name="CustomShape 47"/>
          <p:cNvSpPr/>
          <p:nvPr/>
        </p:nvSpPr>
        <p:spPr>
          <a:xfrm>
            <a:off x="6324480" y="1188000"/>
            <a:ext cx="1828080" cy="303480"/>
          </a:xfrm>
          <a:prstGeom prst="rect">
            <a:avLst/>
          </a:prstGeom>
          <a:noFill/>
          <a:ln w="3816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25" name="CustomShape 48"/>
          <p:cNvSpPr/>
          <p:nvPr/>
        </p:nvSpPr>
        <p:spPr>
          <a:xfrm>
            <a:off x="838080" y="1188000"/>
            <a:ext cx="1828080" cy="303480"/>
          </a:xfrm>
          <a:prstGeom prst="rect">
            <a:avLst/>
          </a:prstGeom>
          <a:noFill/>
          <a:ln w="3816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26" name="CustomShape 49"/>
          <p:cNvSpPr/>
          <p:nvPr/>
        </p:nvSpPr>
        <p:spPr>
          <a:xfrm>
            <a:off x="1730520" y="1190880"/>
            <a:ext cx="25344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Q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27" name="CustomShape 50"/>
          <p:cNvSpPr/>
          <p:nvPr/>
        </p:nvSpPr>
        <p:spPr>
          <a:xfrm>
            <a:off x="6794640" y="1200600"/>
            <a:ext cx="25344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T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28" name="CustomShape 51"/>
          <p:cNvSpPr/>
          <p:nvPr/>
        </p:nvSpPr>
        <p:spPr>
          <a:xfrm>
            <a:off x="6299280" y="1192320"/>
            <a:ext cx="52956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I F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29" name="CustomShape 52"/>
          <p:cNvSpPr/>
          <p:nvPr/>
        </p:nvSpPr>
        <p:spPr>
          <a:xfrm>
            <a:off x="7099200" y="1192320"/>
            <a:ext cx="94860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mode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0" name="CustomShape 53"/>
          <p:cNvSpPr/>
          <p:nvPr/>
        </p:nvSpPr>
        <p:spPr>
          <a:xfrm>
            <a:off x="781200" y="1192320"/>
            <a:ext cx="101844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N Z C V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1" name="Line 54"/>
          <p:cNvSpPr/>
          <p:nvPr/>
        </p:nvSpPr>
        <p:spPr>
          <a:xfrm>
            <a:off x="3574800" y="1190520"/>
            <a:ext cx="360" cy="304560"/>
          </a:xfrm>
          <a:prstGeom prst="line">
            <a:avLst/>
          </a:prstGeom>
          <a:ln w="25560">
            <a:solidFill>
              <a:srgbClr val="004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Line 55"/>
          <p:cNvSpPr/>
          <p:nvPr/>
        </p:nvSpPr>
        <p:spPr>
          <a:xfrm>
            <a:off x="5879880" y="1171440"/>
            <a:ext cx="360" cy="304920"/>
          </a:xfrm>
          <a:prstGeom prst="line">
            <a:avLst/>
          </a:prstGeom>
          <a:ln w="25560">
            <a:solidFill>
              <a:srgbClr val="004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56"/>
          <p:cNvSpPr/>
          <p:nvPr/>
        </p:nvSpPr>
        <p:spPr>
          <a:xfrm>
            <a:off x="4556160" y="1192320"/>
            <a:ext cx="117720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IT[abc]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4" name="CustomShape 57"/>
          <p:cNvSpPr/>
          <p:nvPr/>
        </p:nvSpPr>
        <p:spPr>
          <a:xfrm>
            <a:off x="1870200" y="1173240"/>
            <a:ext cx="67248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[de]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5" name="CustomShape 58"/>
          <p:cNvSpPr/>
          <p:nvPr/>
        </p:nvSpPr>
        <p:spPr>
          <a:xfrm>
            <a:off x="5851440" y="1202040"/>
            <a:ext cx="52956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E 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6" name="Line 59"/>
          <p:cNvSpPr/>
          <p:nvPr/>
        </p:nvSpPr>
        <p:spPr>
          <a:xfrm>
            <a:off x="6105240" y="1180800"/>
            <a:ext cx="360" cy="304920"/>
          </a:xfrm>
          <a:prstGeom prst="line">
            <a:avLst/>
          </a:prstGeom>
          <a:ln w="25560">
            <a:solidFill>
              <a:srgbClr val="004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60"/>
          <p:cNvSpPr/>
          <p:nvPr/>
        </p:nvSpPr>
        <p:spPr>
          <a:xfrm>
            <a:off x="3556080" y="1192320"/>
            <a:ext cx="948600" cy="303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GE[3:0]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Instruction Set basics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233280" y="906480"/>
            <a:ext cx="876708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 ARM Architecture is a </a:t>
            </a: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Load/Store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 architecture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No direct manipulation of memory contents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must be loaded into the CPU to be modified, then written back out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Cores are either in ARM </a:t>
            </a:r>
            <a:r>
              <a:rPr b="1" i="1" lang="en-IN" sz="1800" spc="-1" strike="noStrike">
                <a:solidFill>
                  <a:srgbClr val="1d315b"/>
                </a:solidFill>
                <a:latin typeface="Arial"/>
              </a:rPr>
              <a:t>state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 or Thumb </a:t>
            </a:r>
            <a:r>
              <a:rPr b="1" i="1" lang="en-IN" sz="1800" spc="-1" strike="noStrike">
                <a:solidFill>
                  <a:srgbClr val="1d315b"/>
                </a:solidFill>
                <a:latin typeface="Arial"/>
              </a:rPr>
              <a:t>state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This determines which instruction set is being executed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An instruction must be executed to switch between states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 architecture allows programmers and compilation tools to reduce branching through the use of conditional execution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Method differs between ARM and Thumb, but the principle is that most (ARM) or all (Thumb) instructions can be executed conditionally.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690480" y="6243480"/>
            <a:ext cx="190260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"/>
          <p:cNvSpPr/>
          <p:nvPr/>
        </p:nvSpPr>
        <p:spPr>
          <a:xfrm>
            <a:off x="3125880" y="6243480"/>
            <a:ext cx="289188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"/>
          <p:cNvSpPr/>
          <p:nvPr/>
        </p:nvSpPr>
        <p:spPr>
          <a:xfrm>
            <a:off x="690480" y="6243480"/>
            <a:ext cx="190260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4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Data Processing Instructions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44" name="CustomShape 5"/>
          <p:cNvSpPr/>
          <p:nvPr/>
        </p:nvSpPr>
        <p:spPr>
          <a:xfrm>
            <a:off x="233280" y="906480"/>
            <a:ext cx="8910000" cy="6115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These instructions operate on the contents of registers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They DO NOT affect memory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Syntax: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Courier New"/>
              </a:rPr>
              <a:t>&lt;Operation&gt;{&lt;cond&gt;}{S} {Rd,} Rn, Operand2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Examples: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ADD r0, r1, r2</a:t>
            </a:r>
            <a:r>
              <a:rPr b="1" lang="en-IN" sz="1700" spc="-1" strike="noStrike">
                <a:solidFill>
                  <a:srgbClr val="660066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; r0 = r1 + r2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TEQ r0, r1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; if r0 = r1, Z flag will be set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MOV r0, r1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; copy r1 to r0</a:t>
            </a:r>
            <a:endParaRPr b="0" lang="en-IN" sz="1700" spc="-1" strike="noStrike">
              <a:latin typeface="Arial"/>
            </a:endParaRPr>
          </a:p>
        </p:txBody>
      </p:sp>
      <p:graphicFrame>
        <p:nvGraphicFramePr>
          <p:cNvPr id="445" name="Table 6"/>
          <p:cNvGraphicFramePr/>
          <p:nvPr/>
        </p:nvGraphicFramePr>
        <p:xfrm>
          <a:off x="468360" y="1557360"/>
          <a:ext cx="8062200" cy="2591640"/>
        </p:xfrm>
        <a:graphic>
          <a:graphicData uri="http://schemas.openxmlformats.org/drawingml/2006/table">
            <a:tbl>
              <a:tblPr/>
              <a:tblGrid>
                <a:gridCol w="1734840"/>
                <a:gridCol w="1000080"/>
                <a:gridCol w="580680"/>
                <a:gridCol w="912600"/>
                <a:gridCol w="593640"/>
                <a:gridCol w="1079280"/>
                <a:gridCol w="1081080"/>
                <a:gridCol w="1080360"/>
              </a:tblGrid>
              <a:tr h="431640">
                <a:tc>
                  <a:tcPr marL="79920" marR="79920">
                    <a:lnR w="38160">
                      <a:solidFill>
                        <a:srgbClr val="1d315b"/>
                      </a:solidFill>
                    </a:lnR>
                    <a:lnB w="38160">
                      <a:solidFill>
                        <a:srgbClr val="1d315b"/>
                      </a:solidFill>
                    </a:lnB>
                    <a:noFill/>
                  </a:tcPr>
                </a:tc>
                <a:tc gridSpan="4"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</a:pPr>
                      <a:r>
                        <a:rPr b="1" lang="en-IN" sz="20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arithmetic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9920" marR="79920">
                    <a:lnL w="38160">
                      <a:solidFill>
                        <a:srgbClr val="1d315b"/>
                      </a:solidFill>
                    </a:lnL>
                    <a:lnR w="38160">
                      <a:solidFill>
                        <a:srgbClr val="1d315b"/>
                      </a:solidFill>
                    </a:lnR>
                    <a:lnB w="38160">
                      <a:solidFill>
                        <a:srgbClr val="1d315b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</a:pPr>
                      <a:r>
                        <a:rPr b="1" lang="en-IN" sz="20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logical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9920" marR="79920">
                    <a:lnL w="38160">
                      <a:solidFill>
                        <a:srgbClr val="1d315b"/>
                      </a:solidFill>
                    </a:lnL>
                    <a:lnR w="38160">
                      <a:solidFill>
                        <a:srgbClr val="1d315b"/>
                      </a:solidFill>
                    </a:lnR>
                    <a:lnB w="38160">
                      <a:solidFill>
                        <a:srgbClr val="1d315b"/>
                      </a:solidFill>
                    </a:lnB>
                    <a:noFill/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499"/>
                        </a:spcBef>
                      </a:pPr>
                      <a:r>
                        <a:rPr b="1" lang="en-IN" sz="20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move</a:t>
                      </a:r>
                      <a:endParaRPr b="0" lang="en-IN" sz="2000" spc="-1" strike="noStrike">
                        <a:latin typeface="Arial"/>
                      </a:endParaRPr>
                    </a:p>
                  </a:txBody>
                  <a:tcPr marL="79920" marR="79920">
                    <a:lnL w="38160">
                      <a:solidFill>
                        <a:srgbClr val="1d315b"/>
                      </a:solidFill>
                    </a:lnL>
                    <a:lnB w="38160">
                      <a:solidFill>
                        <a:srgbClr val="1d315b"/>
                      </a:solidFill>
                    </a:lnB>
                    <a:noFill/>
                  </a:tcPr>
                </a:tc>
              </a:tr>
              <a:tr h="1081080"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451"/>
                        </a:spcBef>
                      </a:pPr>
                      <a:r>
                        <a:rPr b="1" lang="en-IN" sz="18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manipulation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b="0" lang="en-IN" sz="16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(has destination register)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79920" marR="79920">
                    <a:lnR w="38160">
                      <a:solidFill>
                        <a:srgbClr val="1d315b"/>
                      </a:solidFill>
                    </a:lnR>
                    <a:lnT w="3816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b="1" lang="en-IN" sz="2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ADD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9920" marR="79920">
                    <a:lnL w="38160">
                      <a:solidFill>
                        <a:srgbClr val="1d315b"/>
                      </a:solidFill>
                    </a:lnL>
                    <a:lnT w="3816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  <a:spcBef>
                          <a:spcPts val="451"/>
                        </a:spcBef>
                      </a:pPr>
                      <a:r>
                        <a:rPr b="1" lang="en-IN" sz="1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ADC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79920" marR="79920">
                    <a:lnR w="12240">
                      <a:solidFill>
                        <a:srgbClr val="1d315b"/>
                      </a:solidFill>
                    </a:lnR>
                    <a:lnT w="3816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b="1" lang="en-IN" sz="2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SUB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9920" marR="79920">
                    <a:lnL w="12240">
                      <a:solidFill>
                        <a:srgbClr val="1d315b"/>
                      </a:solidFill>
                    </a:lnL>
                    <a:lnT w="3816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  <a:spcBef>
                          <a:spcPts val="451"/>
                        </a:spcBef>
                      </a:pPr>
                      <a:r>
                        <a:rPr b="1" lang="en-IN" sz="1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SBC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51"/>
                        </a:spcBef>
                      </a:pPr>
                      <a:r>
                        <a:rPr b="1" lang="en-IN" sz="1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RSB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451"/>
                        </a:spcBef>
                      </a:pPr>
                      <a:r>
                        <a:rPr b="1" lang="en-IN" sz="1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RSC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79920" marR="79920">
                    <a:lnR w="38160">
                      <a:solidFill>
                        <a:srgbClr val="1d315b"/>
                      </a:solidFill>
                    </a:lnR>
                    <a:lnT w="3816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b="1" lang="en-IN" sz="2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AND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9920" marR="79920">
                    <a:lnL w="3816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3816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b="1" lang="en-IN" sz="2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EOR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9920" marR="79920">
                    <a:lnL w="12240">
                      <a:solidFill>
                        <a:srgbClr val="1d315b"/>
                      </a:solidFill>
                    </a:lnL>
                    <a:lnR w="38160">
                      <a:solidFill>
                        <a:srgbClr val="1d315b"/>
                      </a:solidFill>
                    </a:lnR>
                    <a:lnT w="3816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b="1" lang="en-IN" sz="2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MOV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79920" marR="79920">
                    <a:lnL w="38160">
                      <a:solidFill>
                        <a:srgbClr val="1d315b"/>
                      </a:solidFill>
                    </a:lnL>
                    <a:lnT w="38160">
                      <a:solidFill>
                        <a:srgbClr val="1d315b"/>
                      </a:solidFill>
                    </a:lnT>
                    <a:lnB w="12240">
                      <a:solidFill>
                        <a:srgbClr val="1d315b"/>
                      </a:solidFill>
                    </a:lnB>
                    <a:noFill/>
                  </a:tcPr>
                </a:tc>
              </a:tr>
              <a:tr h="1079280"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451"/>
                        </a:spcBef>
                      </a:pPr>
                      <a:r>
                        <a:rPr b="1" lang="en-IN" sz="18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comparison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b="0" lang="en-IN" sz="1600" spc="-1" strike="noStrike">
                          <a:solidFill>
                            <a:srgbClr val="1d315b"/>
                          </a:solidFill>
                          <a:latin typeface="Arial"/>
                        </a:rPr>
                        <a:t>(set flags only)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79920" marR="79920">
                    <a:lnR w="3816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b="1" lang="en-IN" sz="2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CMN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b="1" lang="en-IN" sz="16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(ADDS)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79920" marR="79920">
                    <a:lnL w="38160">
                      <a:solidFill>
                        <a:srgbClr val="1d315b"/>
                      </a:solidFill>
                    </a:lnL>
                    <a:lnT w="12240">
                      <a:solidFill>
                        <a:srgbClr val="1d315b"/>
                      </a:solidFill>
                    </a:lnT>
                    <a:noFill/>
                  </a:tcPr>
                </a:tc>
                <a:tc>
                  <a:tcPr marL="79920" marR="79920"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b="1" lang="en-IN" sz="2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CMP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b="1" lang="en-IN" sz="16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(SUBS)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79920" marR="79920">
                    <a:lnL w="12240">
                      <a:solidFill>
                        <a:srgbClr val="1d315b"/>
                      </a:solidFill>
                    </a:lnL>
                    <a:lnT w="12240">
                      <a:solidFill>
                        <a:srgbClr val="1d315b"/>
                      </a:solidFill>
                    </a:lnT>
                    <a:noFill/>
                  </a:tcPr>
                </a:tc>
                <a:tc>
                  <a:tcPr marL="79920" marR="79920">
                    <a:lnR w="3816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b="1" lang="en-IN" sz="2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TST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b="1" lang="en-IN" sz="16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(ANDS)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79920" marR="79920">
                    <a:lnL w="38160">
                      <a:solidFill>
                        <a:srgbClr val="1d315b"/>
                      </a:solidFill>
                    </a:lnL>
                    <a:lnR w="1224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noFill/>
                  </a:tcPr>
                </a:tc>
                <a:tc>
                  <a:txBody>
                    <a:bodyPr lIns="79920" rIns="79920"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b="1" lang="en-IN" sz="28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TEQ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b="1" lang="en-IN" sz="1600" spc="-1" strike="noStrike">
                          <a:solidFill>
                            <a:srgbClr val="ff9933"/>
                          </a:solidFill>
                          <a:latin typeface="Courier New"/>
                        </a:rPr>
                        <a:t>(EORS)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79920" marR="79920">
                    <a:lnL w="12240">
                      <a:solidFill>
                        <a:srgbClr val="1d315b"/>
                      </a:solidFill>
                    </a:lnL>
                    <a:lnR w="38160">
                      <a:solidFill>
                        <a:srgbClr val="1d315b"/>
                      </a:solidFill>
                    </a:lnR>
                    <a:lnT w="12240">
                      <a:solidFill>
                        <a:srgbClr val="1d315b"/>
                      </a:solidFill>
                    </a:lnT>
                    <a:noFill/>
                  </a:tcPr>
                </a:tc>
                <a:tc>
                  <a:tcPr marL="79920" marR="79920">
                    <a:lnL w="38160">
                      <a:solidFill>
                        <a:srgbClr val="1d315b"/>
                      </a:solidFill>
                    </a:lnL>
                    <a:lnT w="12240">
                      <a:solidFill>
                        <a:srgbClr val="1d315b"/>
                      </a:solidFill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446" name="CustomShape 7"/>
          <p:cNvSpPr/>
          <p:nvPr/>
        </p:nvSpPr>
        <p:spPr>
          <a:xfrm>
            <a:off x="6659640" y="2060640"/>
            <a:ext cx="791280" cy="35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  <a:ea typeface="DejaVu Sans"/>
              </a:rPr>
              <a:t>ORR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7" name="CustomShape 8"/>
          <p:cNvSpPr/>
          <p:nvPr/>
        </p:nvSpPr>
        <p:spPr>
          <a:xfrm>
            <a:off x="6875640" y="2781360"/>
            <a:ext cx="575640" cy="35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  <a:ea typeface="DejaVu Sans"/>
              </a:rPr>
              <a:t>ORN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8" name="CustomShape 9"/>
          <p:cNvSpPr/>
          <p:nvPr/>
        </p:nvSpPr>
        <p:spPr>
          <a:xfrm>
            <a:off x="5580000" y="2060640"/>
            <a:ext cx="791280" cy="35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  <a:ea typeface="DejaVu Sans"/>
              </a:rPr>
              <a:t>BIC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9" name="CustomShape 10"/>
          <p:cNvSpPr/>
          <p:nvPr/>
        </p:nvSpPr>
        <p:spPr>
          <a:xfrm>
            <a:off x="7738920" y="2060640"/>
            <a:ext cx="791280" cy="35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  <a:ea typeface="DejaVu Sans"/>
              </a:rPr>
              <a:t>MVN</a:t>
            </a: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Single Access Data Transfer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233280" y="906480"/>
            <a:ext cx="8633520" cy="537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Use to move data between one or two registers and memory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 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LDRD</a:t>
            </a:r>
            <a:r>
              <a:rPr b="1" lang="en-IN" sz="1800" spc="-1" strike="noStrike">
                <a:solidFill>
                  <a:srgbClr val="660066"/>
                </a:solidFill>
                <a:latin typeface="Courier New"/>
              </a:rPr>
              <a:t>	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STRD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Doubleword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 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LDR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STR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Word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 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LDRB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STRB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Byte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 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LDRH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STRH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Halfword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 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LDRSB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Signed byte load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660066"/>
                </a:solidFill>
                <a:latin typeface="Courier New"/>
              </a:rPr>
              <a:t> 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LDRSH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8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</a:rPr>
              <a:t>Signed halfword load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660066"/>
                </a:solidFill>
                <a:latin typeface="Courier New"/>
              </a:rPr>
              <a:t> 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Syntax: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LDR</a:t>
            </a:r>
            <a:r>
              <a:rPr b="1" lang="en-IN" sz="1700" spc="-1" strike="noStrike">
                <a:solidFill>
                  <a:srgbClr val="1d315b"/>
                </a:solidFill>
                <a:latin typeface="Courier New"/>
              </a:rPr>
              <a:t>{&lt;size&gt;}{&lt;cond&gt;} Rd, &lt;address&gt;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STR</a:t>
            </a:r>
            <a:r>
              <a:rPr b="1" lang="en-IN" sz="1700" spc="-1" strike="noStrike">
                <a:solidFill>
                  <a:srgbClr val="1d315b"/>
                </a:solidFill>
                <a:latin typeface="Courier New"/>
              </a:rPr>
              <a:t>{&lt;size&gt;}{&lt;cond&gt;} Rd, &lt;address&gt;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Example: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LDRB r0, [r1]</a:t>
            </a:r>
            <a:r>
              <a:rPr b="1" lang="en-IN" sz="1700" spc="-1" strike="noStrike">
                <a:solidFill>
                  <a:srgbClr val="660066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660066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; load bottom byte of r0 from the 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</a:rPr>
              <a:t>; byte of memory at address in r1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690480" y="6243480"/>
            <a:ext cx="190260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4"/>
          <p:cNvSpPr/>
          <p:nvPr/>
        </p:nvSpPr>
        <p:spPr>
          <a:xfrm>
            <a:off x="3125880" y="6243480"/>
            <a:ext cx="289188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5"/>
          <p:cNvSpPr/>
          <p:nvPr/>
        </p:nvSpPr>
        <p:spPr>
          <a:xfrm>
            <a:off x="690480" y="6243480"/>
            <a:ext cx="190260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6"/>
          <p:cNvSpPr/>
          <p:nvPr/>
        </p:nvSpPr>
        <p:spPr>
          <a:xfrm>
            <a:off x="3125880" y="6243480"/>
            <a:ext cx="289188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7"/>
          <p:cNvSpPr/>
          <p:nvPr/>
        </p:nvSpPr>
        <p:spPr>
          <a:xfrm>
            <a:off x="5595840" y="3379680"/>
            <a:ext cx="3266280" cy="4248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8"/>
          <p:cNvSpPr/>
          <p:nvPr/>
        </p:nvSpPr>
        <p:spPr>
          <a:xfrm>
            <a:off x="5603400" y="3397320"/>
            <a:ext cx="2206440" cy="50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Upper bits zero filled or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sign extended on Load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58" name="CustomShape 9"/>
          <p:cNvSpPr/>
          <p:nvPr/>
        </p:nvSpPr>
        <p:spPr>
          <a:xfrm>
            <a:off x="7164360" y="1844640"/>
            <a:ext cx="1697760" cy="71856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Memory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9" name="Line 10"/>
          <p:cNvSpPr/>
          <p:nvPr/>
        </p:nvSpPr>
        <p:spPr>
          <a:xfrm>
            <a:off x="8088120" y="3377880"/>
            <a:ext cx="360" cy="4222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Line 11"/>
          <p:cNvSpPr/>
          <p:nvPr/>
        </p:nvSpPr>
        <p:spPr>
          <a:xfrm flipH="1">
            <a:off x="7877160" y="3511440"/>
            <a:ext cx="21096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2"/>
          <p:cNvSpPr/>
          <p:nvPr/>
        </p:nvSpPr>
        <p:spPr>
          <a:xfrm>
            <a:off x="5075280" y="3459240"/>
            <a:ext cx="434160" cy="35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d315b"/>
                </a:solidFill>
                <a:latin typeface="Courier New"/>
                <a:ea typeface="DejaVu Sans"/>
              </a:rPr>
              <a:t>Rd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2" name="CustomShape 13"/>
          <p:cNvSpPr/>
          <p:nvPr/>
        </p:nvSpPr>
        <p:spPr>
          <a:xfrm>
            <a:off x="8211960" y="2662200"/>
            <a:ext cx="492840" cy="632520"/>
          </a:xfrm>
          <a:prstGeom prst="upDownArrow">
            <a:avLst>
              <a:gd name="adj1" fmla="val 50000"/>
              <a:gd name="adj2" fmla="val 25659"/>
            </a:avLst>
          </a:prstGeom>
          <a:noFill/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4"/>
          <p:cNvSpPr/>
          <p:nvPr/>
        </p:nvSpPr>
        <p:spPr>
          <a:xfrm>
            <a:off x="5427720" y="3147840"/>
            <a:ext cx="357840" cy="29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31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64" name="CustomShape 15"/>
          <p:cNvSpPr/>
          <p:nvPr/>
        </p:nvSpPr>
        <p:spPr>
          <a:xfrm>
            <a:off x="8742960" y="3139920"/>
            <a:ext cx="258840" cy="29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65" name="CustomShape 16"/>
          <p:cNvSpPr/>
          <p:nvPr/>
        </p:nvSpPr>
        <p:spPr>
          <a:xfrm>
            <a:off x="4932360" y="2205000"/>
            <a:ext cx="215280" cy="1223280"/>
          </a:xfrm>
          <a:prstGeom prst="rightBrace">
            <a:avLst>
              <a:gd name="adj1" fmla="val 47243"/>
              <a:gd name="adj2" fmla="val 50000"/>
            </a:avLst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233280" y="906480"/>
            <a:ext cx="8633520" cy="537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These instructions move data between multiple registers and memory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Syntax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&lt;LDM|STM&gt;</a:t>
            </a:r>
            <a:r>
              <a:rPr b="0" lang="en-IN" sz="1700" spc="-1" strike="noStrike">
                <a:solidFill>
                  <a:srgbClr val="1d315b"/>
                </a:solidFill>
                <a:latin typeface="Courier New"/>
                <a:ea typeface="DejaVu Sans"/>
              </a:rPr>
              <a:t>{&lt;addressing_mode&gt;}{&lt;cond&gt;} Rb{!}, &lt;register list&gt;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4</a:t>
            </a: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 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addressing modes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Increment after/before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Decrement after/before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Also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PUSH/POP</a:t>
            </a:r>
            <a:r>
              <a:rPr b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, 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equivalent to 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STMDB/LDMIA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 with </a:t>
            </a:r>
            <a:r>
              <a:rPr b="1" lang="en-IN" sz="1700" spc="-1" strike="noStrike">
                <a:solidFill>
                  <a:srgbClr val="1d315b"/>
                </a:solidFill>
                <a:latin typeface="Courier New"/>
                <a:ea typeface="DejaVu Sans"/>
              </a:rPr>
              <a:t>SP!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 as base register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Example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LDM    r10, {r0,r1,r4}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; load registers, using r10 base 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Font typeface="Wingdings" charset="2"/>
              <a:buChar char=""/>
            </a:pP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PUSH   {r4-r6,pc}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	</a:t>
            </a:r>
            <a:r>
              <a:rPr b="1" lang="en-IN" sz="1700" spc="-1" strike="noStrike">
                <a:solidFill>
                  <a:srgbClr val="ff9933"/>
                </a:solidFill>
                <a:latin typeface="Courier New"/>
                <a:ea typeface="DejaVu Sans"/>
              </a:rPr>
              <a:t>; store registers, using SP base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Multiple Register Data Transfer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3125880" y="3300480"/>
            <a:ext cx="456480" cy="304200"/>
          </a:xfrm>
          <a:prstGeom prst="ellipse">
            <a:avLst/>
          </a:prstGeom>
          <a:solidFill>
            <a:schemeClr val="folHlink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4"/>
          <p:cNvSpPr/>
          <p:nvPr/>
        </p:nvSpPr>
        <p:spPr>
          <a:xfrm>
            <a:off x="4040280" y="2690640"/>
            <a:ext cx="532800" cy="91368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Line 5"/>
          <p:cNvSpPr/>
          <p:nvPr/>
        </p:nvSpPr>
        <p:spPr>
          <a:xfrm>
            <a:off x="4039920" y="2233440"/>
            <a:ext cx="360" cy="23623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Line 6"/>
          <p:cNvSpPr/>
          <p:nvPr/>
        </p:nvSpPr>
        <p:spPr>
          <a:xfrm>
            <a:off x="4573440" y="2233440"/>
            <a:ext cx="360" cy="23623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7"/>
          <p:cNvSpPr/>
          <p:nvPr/>
        </p:nvSpPr>
        <p:spPr>
          <a:xfrm>
            <a:off x="4039920" y="330012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8"/>
          <p:cNvSpPr/>
          <p:nvPr/>
        </p:nvSpPr>
        <p:spPr>
          <a:xfrm>
            <a:off x="4039920" y="360504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Line 9"/>
          <p:cNvSpPr/>
          <p:nvPr/>
        </p:nvSpPr>
        <p:spPr>
          <a:xfrm>
            <a:off x="4039920" y="269064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Line 10"/>
          <p:cNvSpPr/>
          <p:nvPr/>
        </p:nvSpPr>
        <p:spPr>
          <a:xfrm>
            <a:off x="4039920" y="299556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Line 11"/>
          <p:cNvSpPr/>
          <p:nvPr/>
        </p:nvSpPr>
        <p:spPr>
          <a:xfrm>
            <a:off x="4039920" y="421452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Line 12"/>
          <p:cNvSpPr/>
          <p:nvPr/>
        </p:nvSpPr>
        <p:spPr>
          <a:xfrm>
            <a:off x="4039920" y="238572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3"/>
          <p:cNvSpPr/>
          <p:nvPr/>
        </p:nvSpPr>
        <p:spPr>
          <a:xfrm>
            <a:off x="3898080" y="1928880"/>
            <a:ext cx="759960" cy="37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900" spc="-1" strike="noStrike">
                <a:solidFill>
                  <a:srgbClr val="ff9933"/>
                </a:solidFill>
                <a:latin typeface="Courier New"/>
                <a:ea typeface="DejaVu Sans"/>
              </a:rPr>
              <a:t>(IA)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479" name="CustomShape 14"/>
          <p:cNvSpPr/>
          <p:nvPr/>
        </p:nvSpPr>
        <p:spPr>
          <a:xfrm>
            <a:off x="4116960" y="299592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0" name="Line 15"/>
          <p:cNvSpPr/>
          <p:nvPr/>
        </p:nvSpPr>
        <p:spPr>
          <a:xfrm>
            <a:off x="3582720" y="3452760"/>
            <a:ext cx="45720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len="lg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Line 16"/>
          <p:cNvSpPr/>
          <p:nvPr/>
        </p:nvSpPr>
        <p:spPr>
          <a:xfrm>
            <a:off x="4039920" y="390996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Line 17"/>
          <p:cNvSpPr/>
          <p:nvPr/>
        </p:nvSpPr>
        <p:spPr>
          <a:xfrm flipV="1">
            <a:off x="7468920" y="2842920"/>
            <a:ext cx="360" cy="762120"/>
          </a:xfrm>
          <a:prstGeom prst="line">
            <a:avLst/>
          </a:prstGeom>
          <a:ln w="28440">
            <a:solidFill>
              <a:schemeClr val="tx1"/>
            </a:solidFill>
            <a:round/>
            <a:tailEnd len="lg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18"/>
          <p:cNvSpPr/>
          <p:nvPr/>
        </p:nvSpPr>
        <p:spPr>
          <a:xfrm>
            <a:off x="7477920" y="3014640"/>
            <a:ext cx="1194120" cy="577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Increasing</a:t>
            </a:r>
            <a:endParaRPr b="0" lang="en-IN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Address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484" name="Line 19"/>
          <p:cNvSpPr/>
          <p:nvPr/>
        </p:nvSpPr>
        <p:spPr>
          <a:xfrm>
            <a:off x="4039920" y="451944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0"/>
          <p:cNvSpPr/>
          <p:nvPr/>
        </p:nvSpPr>
        <p:spPr>
          <a:xfrm>
            <a:off x="4116960" y="269100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6" name="CustomShape 21"/>
          <p:cNvSpPr/>
          <p:nvPr/>
        </p:nvSpPr>
        <p:spPr>
          <a:xfrm>
            <a:off x="4116960" y="330084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7" name="CustomShape 22"/>
          <p:cNvSpPr/>
          <p:nvPr/>
        </p:nvSpPr>
        <p:spPr>
          <a:xfrm>
            <a:off x="4878360" y="2386080"/>
            <a:ext cx="532800" cy="91368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Line 23"/>
          <p:cNvSpPr/>
          <p:nvPr/>
        </p:nvSpPr>
        <p:spPr>
          <a:xfrm>
            <a:off x="4878360" y="2233440"/>
            <a:ext cx="360" cy="23623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Line 24"/>
          <p:cNvSpPr/>
          <p:nvPr/>
        </p:nvSpPr>
        <p:spPr>
          <a:xfrm>
            <a:off x="5411520" y="2233440"/>
            <a:ext cx="360" cy="23623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Line 25"/>
          <p:cNvSpPr/>
          <p:nvPr/>
        </p:nvSpPr>
        <p:spPr>
          <a:xfrm>
            <a:off x="4878360" y="3300120"/>
            <a:ext cx="5331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Line 26"/>
          <p:cNvSpPr/>
          <p:nvPr/>
        </p:nvSpPr>
        <p:spPr>
          <a:xfrm>
            <a:off x="4878360" y="3605040"/>
            <a:ext cx="5331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Line 27"/>
          <p:cNvSpPr/>
          <p:nvPr/>
        </p:nvSpPr>
        <p:spPr>
          <a:xfrm>
            <a:off x="4878360" y="2690640"/>
            <a:ext cx="5331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Line 28"/>
          <p:cNvSpPr/>
          <p:nvPr/>
        </p:nvSpPr>
        <p:spPr>
          <a:xfrm>
            <a:off x="4878360" y="2995560"/>
            <a:ext cx="5331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Line 29"/>
          <p:cNvSpPr/>
          <p:nvPr/>
        </p:nvSpPr>
        <p:spPr>
          <a:xfrm>
            <a:off x="4878360" y="4214520"/>
            <a:ext cx="5331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Line 30"/>
          <p:cNvSpPr/>
          <p:nvPr/>
        </p:nvSpPr>
        <p:spPr>
          <a:xfrm>
            <a:off x="4878360" y="2385720"/>
            <a:ext cx="5331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31"/>
          <p:cNvSpPr/>
          <p:nvPr/>
        </p:nvSpPr>
        <p:spPr>
          <a:xfrm>
            <a:off x="4955400" y="269100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97" name="Line 32"/>
          <p:cNvSpPr/>
          <p:nvPr/>
        </p:nvSpPr>
        <p:spPr>
          <a:xfrm>
            <a:off x="4878360" y="3909960"/>
            <a:ext cx="5331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Line 33"/>
          <p:cNvSpPr/>
          <p:nvPr/>
        </p:nvSpPr>
        <p:spPr>
          <a:xfrm>
            <a:off x="4878360" y="4519440"/>
            <a:ext cx="53316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34"/>
          <p:cNvSpPr/>
          <p:nvPr/>
        </p:nvSpPr>
        <p:spPr>
          <a:xfrm>
            <a:off x="4955400" y="238644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00" name="CustomShape 35"/>
          <p:cNvSpPr/>
          <p:nvPr/>
        </p:nvSpPr>
        <p:spPr>
          <a:xfrm>
            <a:off x="4955400" y="299592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01" name="CustomShape 36"/>
          <p:cNvSpPr/>
          <p:nvPr/>
        </p:nvSpPr>
        <p:spPr>
          <a:xfrm>
            <a:off x="5716440" y="3300480"/>
            <a:ext cx="532800" cy="91368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Line 37"/>
          <p:cNvSpPr/>
          <p:nvPr/>
        </p:nvSpPr>
        <p:spPr>
          <a:xfrm>
            <a:off x="5716440" y="2233440"/>
            <a:ext cx="360" cy="23623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Line 38"/>
          <p:cNvSpPr/>
          <p:nvPr/>
        </p:nvSpPr>
        <p:spPr>
          <a:xfrm>
            <a:off x="6249960" y="2233440"/>
            <a:ext cx="360" cy="23623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Line 39"/>
          <p:cNvSpPr/>
          <p:nvPr/>
        </p:nvSpPr>
        <p:spPr>
          <a:xfrm>
            <a:off x="5716440" y="330012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Line 40"/>
          <p:cNvSpPr/>
          <p:nvPr/>
        </p:nvSpPr>
        <p:spPr>
          <a:xfrm>
            <a:off x="5716440" y="360504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Line 41"/>
          <p:cNvSpPr/>
          <p:nvPr/>
        </p:nvSpPr>
        <p:spPr>
          <a:xfrm>
            <a:off x="5716440" y="269064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42"/>
          <p:cNvSpPr/>
          <p:nvPr/>
        </p:nvSpPr>
        <p:spPr>
          <a:xfrm>
            <a:off x="5716440" y="299556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43"/>
          <p:cNvSpPr/>
          <p:nvPr/>
        </p:nvSpPr>
        <p:spPr>
          <a:xfrm>
            <a:off x="5716440" y="421452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Line 44"/>
          <p:cNvSpPr/>
          <p:nvPr/>
        </p:nvSpPr>
        <p:spPr>
          <a:xfrm>
            <a:off x="5716440" y="238572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45"/>
          <p:cNvSpPr/>
          <p:nvPr/>
        </p:nvSpPr>
        <p:spPr>
          <a:xfrm>
            <a:off x="5793480" y="360540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11" name="Line 46"/>
          <p:cNvSpPr/>
          <p:nvPr/>
        </p:nvSpPr>
        <p:spPr>
          <a:xfrm>
            <a:off x="5716440" y="390996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Line 47"/>
          <p:cNvSpPr/>
          <p:nvPr/>
        </p:nvSpPr>
        <p:spPr>
          <a:xfrm>
            <a:off x="5716440" y="451944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48"/>
          <p:cNvSpPr/>
          <p:nvPr/>
        </p:nvSpPr>
        <p:spPr>
          <a:xfrm>
            <a:off x="5793480" y="330084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14" name="CustomShape 49"/>
          <p:cNvSpPr/>
          <p:nvPr/>
        </p:nvSpPr>
        <p:spPr>
          <a:xfrm>
            <a:off x="5793480" y="391032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15" name="CustomShape 50"/>
          <p:cNvSpPr/>
          <p:nvPr/>
        </p:nvSpPr>
        <p:spPr>
          <a:xfrm>
            <a:off x="6554880" y="3605040"/>
            <a:ext cx="532800" cy="913680"/>
          </a:xfrm>
          <a:prstGeom prst="rect">
            <a:avLst/>
          </a:prstGeom>
          <a:solidFill>
            <a:srgbClr val="a5d0e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Line 51"/>
          <p:cNvSpPr/>
          <p:nvPr/>
        </p:nvSpPr>
        <p:spPr>
          <a:xfrm>
            <a:off x="6554520" y="2233440"/>
            <a:ext cx="360" cy="23623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Line 52"/>
          <p:cNvSpPr/>
          <p:nvPr/>
        </p:nvSpPr>
        <p:spPr>
          <a:xfrm>
            <a:off x="7088040" y="2233440"/>
            <a:ext cx="360" cy="23623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Line 53"/>
          <p:cNvSpPr/>
          <p:nvPr/>
        </p:nvSpPr>
        <p:spPr>
          <a:xfrm>
            <a:off x="6554520" y="330012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Line 54"/>
          <p:cNvSpPr/>
          <p:nvPr/>
        </p:nvSpPr>
        <p:spPr>
          <a:xfrm>
            <a:off x="6554520" y="360504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Line 55"/>
          <p:cNvSpPr/>
          <p:nvPr/>
        </p:nvSpPr>
        <p:spPr>
          <a:xfrm>
            <a:off x="6554520" y="269064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Line 56"/>
          <p:cNvSpPr/>
          <p:nvPr/>
        </p:nvSpPr>
        <p:spPr>
          <a:xfrm>
            <a:off x="6554520" y="299556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Line 57"/>
          <p:cNvSpPr/>
          <p:nvPr/>
        </p:nvSpPr>
        <p:spPr>
          <a:xfrm>
            <a:off x="6554520" y="421452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Line 58"/>
          <p:cNvSpPr/>
          <p:nvPr/>
        </p:nvSpPr>
        <p:spPr>
          <a:xfrm>
            <a:off x="6554520" y="238572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59"/>
          <p:cNvSpPr/>
          <p:nvPr/>
        </p:nvSpPr>
        <p:spPr>
          <a:xfrm>
            <a:off x="6631560" y="391032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25" name="Line 60"/>
          <p:cNvSpPr/>
          <p:nvPr/>
        </p:nvSpPr>
        <p:spPr>
          <a:xfrm>
            <a:off x="6554520" y="390996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Line 61"/>
          <p:cNvSpPr/>
          <p:nvPr/>
        </p:nvSpPr>
        <p:spPr>
          <a:xfrm>
            <a:off x="6554520" y="451944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62"/>
          <p:cNvSpPr/>
          <p:nvPr/>
        </p:nvSpPr>
        <p:spPr>
          <a:xfrm>
            <a:off x="6631560" y="360540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28" name="CustomShape 63"/>
          <p:cNvSpPr/>
          <p:nvPr/>
        </p:nvSpPr>
        <p:spPr>
          <a:xfrm>
            <a:off x="6631560" y="4215240"/>
            <a:ext cx="349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29" name="CustomShape 64"/>
          <p:cNvSpPr/>
          <p:nvPr/>
        </p:nvSpPr>
        <p:spPr>
          <a:xfrm>
            <a:off x="3121560" y="3300840"/>
            <a:ext cx="44892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r10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30" name="CustomShape 65"/>
          <p:cNvSpPr/>
          <p:nvPr/>
        </p:nvSpPr>
        <p:spPr>
          <a:xfrm>
            <a:off x="4879440" y="1928880"/>
            <a:ext cx="470160" cy="37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900" spc="-1" strike="noStrike">
                <a:solidFill>
                  <a:srgbClr val="ff9933"/>
                </a:solidFill>
                <a:latin typeface="Courier New"/>
                <a:ea typeface="DejaVu Sans"/>
              </a:rPr>
              <a:t>IB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531" name="CustomShape 66"/>
          <p:cNvSpPr/>
          <p:nvPr/>
        </p:nvSpPr>
        <p:spPr>
          <a:xfrm>
            <a:off x="5717520" y="1928880"/>
            <a:ext cx="470160" cy="37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900" spc="-1" strike="noStrike">
                <a:solidFill>
                  <a:srgbClr val="ff9933"/>
                </a:solidFill>
                <a:latin typeface="Courier New"/>
                <a:ea typeface="DejaVu Sans"/>
              </a:rPr>
              <a:t>DA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532" name="CustomShape 67"/>
          <p:cNvSpPr/>
          <p:nvPr/>
        </p:nvSpPr>
        <p:spPr>
          <a:xfrm>
            <a:off x="6555960" y="1928880"/>
            <a:ext cx="470160" cy="379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900" spc="-1" strike="noStrike">
                <a:solidFill>
                  <a:srgbClr val="ff9933"/>
                </a:solidFill>
                <a:latin typeface="Courier New"/>
                <a:ea typeface="DejaVu Sans"/>
              </a:rPr>
              <a:t>DB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533" name="CustomShape 68"/>
          <p:cNvSpPr/>
          <p:nvPr/>
        </p:nvSpPr>
        <p:spPr>
          <a:xfrm>
            <a:off x="1150560" y="3269880"/>
            <a:ext cx="199260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Base Register (Rb)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4" name="Line 69"/>
          <p:cNvSpPr/>
          <p:nvPr/>
        </p:nvSpPr>
        <p:spPr>
          <a:xfrm>
            <a:off x="3058920" y="2098440"/>
            <a:ext cx="86832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4038480" y="4102200"/>
            <a:ext cx="1218600" cy="1434240"/>
          </a:xfrm>
          <a:prstGeom prst="rect">
            <a:avLst/>
          </a:prstGeom>
          <a:solidFill>
            <a:srgbClr val="b2b2b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:</a:t>
            </a:r>
            <a:endParaRPr b="0" lang="en-IN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BL func2</a:t>
            </a:r>
            <a:endParaRPr b="0" lang="en-IN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: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3610080" y="5081760"/>
            <a:ext cx="4467960" cy="897840"/>
          </a:xfrm>
          <a:custGeom>
            <a:avLst/>
            <a:gdLst/>
            <a:ahLst/>
            <a:rect l="l" t="t" r="r" b="b"/>
            <a:pathLst>
              <a:path w="2815" h="566">
                <a:moveTo>
                  <a:pt x="2649" y="99"/>
                </a:moveTo>
                <a:lnTo>
                  <a:pt x="2815" y="99"/>
                </a:lnTo>
                <a:lnTo>
                  <a:pt x="2813" y="566"/>
                </a:lnTo>
                <a:lnTo>
                  <a:pt x="12" y="566"/>
                </a:lnTo>
                <a:lnTo>
                  <a:pt x="0" y="48"/>
                </a:lnTo>
                <a:lnTo>
                  <a:pt x="0" y="2"/>
                </a:lnTo>
                <a:lnTo>
                  <a:pt x="231" y="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lg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3"/>
          <p:cNvSpPr/>
          <p:nvPr/>
        </p:nvSpPr>
        <p:spPr>
          <a:xfrm>
            <a:off x="6553080" y="4102200"/>
            <a:ext cx="1218600" cy="143748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9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:</a:t>
            </a:r>
            <a:endParaRPr b="0" lang="en-IN" sz="16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BX lr</a:t>
            </a:r>
            <a:endParaRPr b="0" lang="en-IN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4114800" y="3645000"/>
            <a:ext cx="114228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algn="ctr">
              <a:lnSpc>
                <a:spcPct val="90000"/>
              </a:lnSpc>
            </a:pP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func1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39" name="CustomShape 5"/>
          <p:cNvSpPr/>
          <p:nvPr/>
        </p:nvSpPr>
        <p:spPr>
          <a:xfrm>
            <a:off x="6553080" y="3645000"/>
            <a:ext cx="1142280" cy="396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algn="ctr">
              <a:lnSpc>
                <a:spcPct val="90000"/>
              </a:lnSpc>
            </a:pP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func2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40" name="Line 6"/>
          <p:cNvSpPr/>
          <p:nvPr/>
        </p:nvSpPr>
        <p:spPr>
          <a:xfrm flipV="1">
            <a:off x="5333760" y="4254480"/>
            <a:ext cx="1143000" cy="457200"/>
          </a:xfrm>
          <a:prstGeom prst="line">
            <a:avLst/>
          </a:prstGeom>
          <a:ln w="25560">
            <a:solidFill>
              <a:schemeClr val="tx1"/>
            </a:solidFill>
            <a:round/>
            <a:tailEnd len="lg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7"/>
          <p:cNvSpPr/>
          <p:nvPr/>
        </p:nvSpPr>
        <p:spPr>
          <a:xfrm>
            <a:off x="610560" y="3795840"/>
            <a:ext cx="2771640" cy="191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void func1 (void)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{</a:t>
            </a: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	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	</a:t>
            </a: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: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	</a:t>
            </a: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func2();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	</a:t>
            </a: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: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9933"/>
                </a:solidFill>
                <a:latin typeface="Courier New"/>
                <a:ea typeface="DejaVu Sans"/>
              </a:rPr>
              <a:t>}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42" name="CustomShape 8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Subroutines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43" name="CustomShape 9"/>
          <p:cNvSpPr/>
          <p:nvPr/>
        </p:nvSpPr>
        <p:spPr>
          <a:xfrm>
            <a:off x="282600" y="906480"/>
            <a:ext cx="8811360" cy="2875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Implementing a conventional subroutine call requires two steps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Store the return address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Branch to the address of the required subroutine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99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These steps are carried out in one instruction, </a:t>
            </a:r>
            <a:r>
              <a:rPr b="1" lang="en-IN" sz="2000" spc="-1" strike="noStrike">
                <a:solidFill>
                  <a:srgbClr val="ff9933"/>
                </a:solidFill>
                <a:latin typeface="Courier New"/>
              </a:rPr>
              <a:t>BL</a:t>
            </a:r>
            <a:endParaRPr b="0" lang="en-IN" sz="20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The return address is stored in the link register (</a:t>
            </a:r>
            <a:r>
              <a:rPr b="1" lang="en-IN" sz="1700" spc="-1" strike="noStrike">
                <a:solidFill>
                  <a:srgbClr val="1d315b"/>
                </a:solidFill>
                <a:latin typeface="Courier New"/>
              </a:rPr>
              <a:t>lr/r14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Branch to an address (range dependent on instruction set and width)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Return is by branching to the address in </a:t>
            </a:r>
            <a:r>
              <a:rPr b="1" lang="en-IN" sz="1800" spc="-1" strike="noStrike">
                <a:solidFill>
                  <a:srgbClr val="1d315b"/>
                </a:solidFill>
                <a:latin typeface="Courier New"/>
              </a:rPr>
              <a:t>lr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690480" y="6243480"/>
            <a:ext cx="190260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2"/>
          <p:cNvSpPr/>
          <p:nvPr/>
        </p:nvSpPr>
        <p:spPr>
          <a:xfrm>
            <a:off x="3125880" y="6243480"/>
            <a:ext cx="289188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3"/>
          <p:cNvSpPr/>
          <p:nvPr/>
        </p:nvSpPr>
        <p:spPr>
          <a:xfrm>
            <a:off x="690480" y="6243480"/>
            <a:ext cx="190260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4"/>
          <p:cNvSpPr/>
          <p:nvPr/>
        </p:nvSpPr>
        <p:spPr>
          <a:xfrm>
            <a:off x="3125880" y="6243480"/>
            <a:ext cx="289188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5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Supervisor Call (SVC)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49" name="CustomShape 6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193680" indent="-24840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ff9933"/>
                </a:solidFill>
                <a:latin typeface="Courier New"/>
                <a:ea typeface="DejaVu Sans"/>
              </a:rPr>
              <a:t>SVC{&lt;cond&gt;} &lt;SVC number&gt;</a:t>
            </a:r>
            <a:endParaRPr b="0" lang="en-IN" sz="1800" spc="-1" strike="noStrike">
              <a:latin typeface="Arial"/>
            </a:endParaRPr>
          </a:p>
          <a:p>
            <a:pPr marL="193680" indent="-248400">
              <a:lnSpc>
                <a:spcPct val="100000"/>
              </a:lnSpc>
              <a:spcBef>
                <a:spcPts val="425"/>
              </a:spcBef>
            </a:pP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Causes an SVC exception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The SVC handler can examine the SVC number to decide what operation has been requested</a:t>
            </a:r>
            <a:endParaRPr b="0" lang="en-IN" sz="18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But the core ignores the SVC number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By using the SVC mechanism, an operating system can implement a set of privileged operations (system calls) which applications running in user mode can request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Thumb version is unconditional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6705720" y="4352760"/>
            <a:ext cx="1826640" cy="39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7520" bIns="47520" anchor="ctr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9933"/>
                </a:solidFill>
                <a:latin typeface="Arial"/>
                <a:ea typeface="DejaVu Sans"/>
              </a:rPr>
              <a:t>Vector Table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Exception Handling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52" name="CustomShape 3"/>
          <p:cNvSpPr/>
          <p:nvPr/>
        </p:nvSpPr>
        <p:spPr>
          <a:xfrm>
            <a:off x="333360" y="876240"/>
            <a:ext cx="8809920" cy="5320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When an exception occurs, the core…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Copies CPSR into SPSR_&lt;mode&gt;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Sets appropriate CPSR bits 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Change to ARM state (if appropriate)</a:t>
            </a:r>
            <a:endParaRPr b="0" lang="en-IN" sz="1600" spc="-1" strike="noStrike">
              <a:latin typeface="Arial"/>
            </a:endParaRPr>
          </a:p>
          <a:p>
            <a:pPr lvl="2" marL="1001880" indent="-19944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Change to exception mode </a:t>
            </a:r>
            <a:endParaRPr b="0" lang="en-IN" sz="1600" spc="-1" strike="noStrike">
              <a:latin typeface="Arial"/>
            </a:endParaRPr>
          </a:p>
          <a:p>
            <a:pPr lvl="2" marL="1001880" indent="-19944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Disable interrupts (if appropriate)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Stores the return address in LR_&lt;mode&gt;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Sets PC to vector address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To return, exception handler needs to…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Restore CPSR from SPSR_&lt;mode&gt;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Restore PC from LR_&lt;mode&gt;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Cores can enter ARM state or Thumb state when 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taking an exception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Controlled through settings in CP15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Note that v7-M and v6-M exception model is different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3" name="CustomShape 4"/>
          <p:cNvSpPr/>
          <p:nvPr/>
        </p:nvSpPr>
        <p:spPr>
          <a:xfrm>
            <a:off x="6400800" y="4933800"/>
            <a:ext cx="2742480" cy="551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7520" bIns="47520" anchor="ctr"/>
          <a:p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Vector table can also be at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0xFFFF0000</a:t>
            </a: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 on most cores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54" name="Line 5"/>
          <p:cNvSpPr/>
          <p:nvPr/>
        </p:nvSpPr>
        <p:spPr>
          <a:xfrm>
            <a:off x="6476760" y="1000080"/>
            <a:ext cx="360" cy="914400"/>
          </a:xfrm>
          <a:prstGeom prst="line">
            <a:avLst/>
          </a:prstGeom>
          <a:ln cap="rnd"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Line 6"/>
          <p:cNvSpPr/>
          <p:nvPr/>
        </p:nvSpPr>
        <p:spPr>
          <a:xfrm>
            <a:off x="7543800" y="1152360"/>
            <a:ext cx="360" cy="533520"/>
          </a:xfrm>
          <a:prstGeom prst="line">
            <a:avLst/>
          </a:prstGeom>
          <a:ln cap="rnd" w="5076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7"/>
          <p:cNvSpPr/>
          <p:nvPr/>
        </p:nvSpPr>
        <p:spPr>
          <a:xfrm>
            <a:off x="6477120" y="1914480"/>
            <a:ext cx="2208960" cy="30420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FIQ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57" name="CustomShape 8"/>
          <p:cNvSpPr/>
          <p:nvPr/>
        </p:nvSpPr>
        <p:spPr>
          <a:xfrm>
            <a:off x="6477120" y="2219400"/>
            <a:ext cx="2208960" cy="30420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IRQ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58" name="CustomShape 9"/>
          <p:cNvSpPr/>
          <p:nvPr/>
        </p:nvSpPr>
        <p:spPr>
          <a:xfrm>
            <a:off x="6477120" y="2523960"/>
            <a:ext cx="2208960" cy="30420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(Reserved)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59" name="CustomShape 10"/>
          <p:cNvSpPr/>
          <p:nvPr/>
        </p:nvSpPr>
        <p:spPr>
          <a:xfrm>
            <a:off x="6477120" y="2828880"/>
            <a:ext cx="2208960" cy="30420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Data Abort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60" name="CustomShape 11"/>
          <p:cNvSpPr/>
          <p:nvPr/>
        </p:nvSpPr>
        <p:spPr>
          <a:xfrm>
            <a:off x="6477120" y="3133800"/>
            <a:ext cx="2208960" cy="30420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Prefetch Abort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61" name="CustomShape 12"/>
          <p:cNvSpPr/>
          <p:nvPr/>
        </p:nvSpPr>
        <p:spPr>
          <a:xfrm>
            <a:off x="6477120" y="3438360"/>
            <a:ext cx="2208960" cy="30420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Arial"/>
                <a:ea typeface="DejaVu Sans"/>
              </a:rPr>
              <a:t>Supervisor Call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62" name="CustomShape 13"/>
          <p:cNvSpPr/>
          <p:nvPr/>
        </p:nvSpPr>
        <p:spPr>
          <a:xfrm>
            <a:off x="6477120" y="3743280"/>
            <a:ext cx="2208960" cy="30420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ffffff"/>
                </a:solidFill>
                <a:latin typeface="Arial"/>
                <a:ea typeface="DejaVu Sans"/>
              </a:rPr>
              <a:t>Undefined Instruction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563" name="CustomShape 14"/>
          <p:cNvSpPr/>
          <p:nvPr/>
        </p:nvSpPr>
        <p:spPr>
          <a:xfrm>
            <a:off x="6477120" y="4048200"/>
            <a:ext cx="2208960" cy="30420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Reset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564" name="CustomShape 15"/>
          <p:cNvSpPr/>
          <p:nvPr/>
        </p:nvSpPr>
        <p:spPr>
          <a:xfrm>
            <a:off x="5715000" y="191448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0x1C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65" name="CustomShape 16"/>
          <p:cNvSpPr/>
          <p:nvPr/>
        </p:nvSpPr>
        <p:spPr>
          <a:xfrm>
            <a:off x="5715000" y="22194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0x18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66" name="CustomShape 17"/>
          <p:cNvSpPr/>
          <p:nvPr/>
        </p:nvSpPr>
        <p:spPr>
          <a:xfrm>
            <a:off x="5715000" y="252396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0x14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67" name="CustomShape 18"/>
          <p:cNvSpPr/>
          <p:nvPr/>
        </p:nvSpPr>
        <p:spPr>
          <a:xfrm>
            <a:off x="5715000" y="282888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0x10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68" name="CustomShape 19"/>
          <p:cNvSpPr/>
          <p:nvPr/>
        </p:nvSpPr>
        <p:spPr>
          <a:xfrm>
            <a:off x="5715000" y="31338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0x0C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69" name="CustomShape 20"/>
          <p:cNvSpPr/>
          <p:nvPr/>
        </p:nvSpPr>
        <p:spPr>
          <a:xfrm>
            <a:off x="5715000" y="343836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0x08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70" name="CustomShape 21"/>
          <p:cNvSpPr/>
          <p:nvPr/>
        </p:nvSpPr>
        <p:spPr>
          <a:xfrm>
            <a:off x="5715000" y="374328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71" name="CustomShape 22"/>
          <p:cNvSpPr/>
          <p:nvPr/>
        </p:nvSpPr>
        <p:spPr>
          <a:xfrm>
            <a:off x="5715000" y="40482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572" name="Line 23"/>
          <p:cNvSpPr/>
          <p:nvPr/>
        </p:nvSpPr>
        <p:spPr>
          <a:xfrm>
            <a:off x="8686800" y="1000080"/>
            <a:ext cx="360" cy="914400"/>
          </a:xfrm>
          <a:prstGeom prst="line">
            <a:avLst/>
          </a:prstGeom>
          <a:ln cap="rnd" w="1260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Exception handling process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74" name="Line 2"/>
          <p:cNvSpPr/>
          <p:nvPr/>
        </p:nvSpPr>
        <p:spPr>
          <a:xfrm>
            <a:off x="1185840" y="1830240"/>
            <a:ext cx="360" cy="3959280"/>
          </a:xfrm>
          <a:prstGeom prst="line">
            <a:avLst/>
          </a:prstGeom>
          <a:ln w="38160">
            <a:solidFill>
              <a:schemeClr val="hlink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Line 3"/>
          <p:cNvSpPr/>
          <p:nvPr/>
        </p:nvSpPr>
        <p:spPr>
          <a:xfrm>
            <a:off x="969840" y="219060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Line 4"/>
          <p:cNvSpPr/>
          <p:nvPr/>
        </p:nvSpPr>
        <p:spPr>
          <a:xfrm>
            <a:off x="969840" y="255096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Line 5"/>
          <p:cNvSpPr/>
          <p:nvPr/>
        </p:nvSpPr>
        <p:spPr>
          <a:xfrm>
            <a:off x="969840" y="290988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Line 6"/>
          <p:cNvSpPr/>
          <p:nvPr/>
        </p:nvSpPr>
        <p:spPr>
          <a:xfrm>
            <a:off x="969840" y="327024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Line 7"/>
          <p:cNvSpPr/>
          <p:nvPr/>
        </p:nvSpPr>
        <p:spPr>
          <a:xfrm>
            <a:off x="969840" y="363060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Line 8"/>
          <p:cNvSpPr/>
          <p:nvPr/>
        </p:nvSpPr>
        <p:spPr>
          <a:xfrm>
            <a:off x="969840" y="399096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Line 9"/>
          <p:cNvSpPr/>
          <p:nvPr/>
        </p:nvSpPr>
        <p:spPr>
          <a:xfrm>
            <a:off x="969840" y="434952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Line 10"/>
          <p:cNvSpPr/>
          <p:nvPr/>
        </p:nvSpPr>
        <p:spPr>
          <a:xfrm>
            <a:off x="969840" y="470988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Line 11"/>
          <p:cNvSpPr/>
          <p:nvPr/>
        </p:nvSpPr>
        <p:spPr>
          <a:xfrm>
            <a:off x="969840" y="507024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Line 12"/>
          <p:cNvSpPr/>
          <p:nvPr/>
        </p:nvSpPr>
        <p:spPr>
          <a:xfrm>
            <a:off x="969840" y="5429160"/>
            <a:ext cx="431640" cy="360"/>
          </a:xfrm>
          <a:prstGeom prst="line">
            <a:avLst/>
          </a:prstGeom>
          <a:ln w="381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Line 13"/>
          <p:cNvSpPr/>
          <p:nvPr/>
        </p:nvSpPr>
        <p:spPr>
          <a:xfrm flipH="1" flipV="1">
            <a:off x="1182960" y="3625920"/>
            <a:ext cx="1774080" cy="1777680"/>
          </a:xfrm>
          <a:prstGeom prst="line">
            <a:avLst/>
          </a:prstGeom>
          <a:ln w="38160">
            <a:solidFill>
              <a:schemeClr val="accent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Line 14"/>
          <p:cNvSpPr/>
          <p:nvPr/>
        </p:nvSpPr>
        <p:spPr>
          <a:xfrm flipV="1">
            <a:off x="1182960" y="1850760"/>
            <a:ext cx="1778760" cy="1775160"/>
          </a:xfrm>
          <a:prstGeom prst="line">
            <a:avLst/>
          </a:prstGeom>
          <a:ln w="38160">
            <a:solidFill>
              <a:schemeClr val="accent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Line 15"/>
          <p:cNvSpPr/>
          <p:nvPr/>
        </p:nvSpPr>
        <p:spPr>
          <a:xfrm flipH="1">
            <a:off x="2957400" y="1850760"/>
            <a:ext cx="4680" cy="3552840"/>
          </a:xfrm>
          <a:prstGeom prst="line">
            <a:avLst/>
          </a:prstGeom>
          <a:ln w="38160">
            <a:solidFill>
              <a:schemeClr val="accent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16"/>
          <p:cNvSpPr/>
          <p:nvPr/>
        </p:nvSpPr>
        <p:spPr>
          <a:xfrm>
            <a:off x="773280" y="3192480"/>
            <a:ext cx="223200" cy="389880"/>
          </a:xfrm>
          <a:prstGeom prst="lightningBolt">
            <a:avLst/>
          </a:prstGeom>
          <a:solidFill>
            <a:srgbClr val="ffff0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7"/>
          <p:cNvSpPr/>
          <p:nvPr/>
        </p:nvSpPr>
        <p:spPr>
          <a:xfrm rot="18900000">
            <a:off x="1181880" y="2134800"/>
            <a:ext cx="1699560" cy="444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990033"/>
                </a:solidFill>
                <a:latin typeface="Arial"/>
                <a:ea typeface="DejaVu Sans"/>
              </a:rPr>
              <a:t>Save processor status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990033"/>
                </a:solidFill>
                <a:latin typeface="Arial"/>
                <a:ea typeface="DejaVu Sans"/>
              </a:rPr>
              <a:t>Change status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590" name="CustomShape 18"/>
          <p:cNvSpPr/>
          <p:nvPr/>
        </p:nvSpPr>
        <p:spPr>
          <a:xfrm rot="2700000">
            <a:off x="1288440" y="4669560"/>
            <a:ext cx="16639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990033"/>
                </a:solidFill>
                <a:latin typeface="Arial"/>
                <a:ea typeface="DejaVu Sans"/>
              </a:rPr>
              <a:t>Return from exception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591" name="CustomShape 19"/>
          <p:cNvSpPr/>
          <p:nvPr/>
        </p:nvSpPr>
        <p:spPr>
          <a:xfrm>
            <a:off x="1851120" y="3289320"/>
            <a:ext cx="1225080" cy="62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990033"/>
                </a:solidFill>
                <a:latin typeface="Arial"/>
                <a:ea typeface="DejaVu Sans"/>
              </a:rPr>
              <a:t>Exception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990033"/>
                </a:solidFill>
                <a:latin typeface="Arial"/>
                <a:ea typeface="DejaVu Sans"/>
              </a:rPr>
              <a:t>handler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2" name="CustomShape 20"/>
          <p:cNvSpPr/>
          <p:nvPr/>
        </p:nvSpPr>
        <p:spPr>
          <a:xfrm>
            <a:off x="541440" y="1116000"/>
            <a:ext cx="1275480" cy="62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336600"/>
                </a:solidFill>
                <a:latin typeface="Arial"/>
                <a:ea typeface="DejaVu Sans"/>
              </a:rPr>
              <a:t>Main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336600"/>
                </a:solidFill>
                <a:latin typeface="Arial"/>
                <a:ea typeface="DejaVu Sans"/>
              </a:rPr>
              <a:t>Application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3" name="CustomShape 21"/>
          <p:cNvSpPr/>
          <p:nvPr/>
        </p:nvSpPr>
        <p:spPr>
          <a:xfrm>
            <a:off x="3406680" y="853920"/>
            <a:ext cx="5395320" cy="554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Save processor status</a:t>
            </a:r>
            <a:endParaRPr b="0" lang="en-IN" sz="18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Copies </a:t>
            </a:r>
            <a:r>
              <a:rPr b="0" lang="en-IN" sz="1700" spc="-1" strike="noStrike">
                <a:solidFill>
                  <a:srgbClr val="1d315b"/>
                </a:solidFill>
                <a:latin typeface="Courier New"/>
              </a:rPr>
              <a:t>CPSR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 into </a:t>
            </a:r>
            <a:r>
              <a:rPr b="0" lang="en-IN" sz="1700" spc="-1" strike="noStrike">
                <a:solidFill>
                  <a:srgbClr val="1d315b"/>
                </a:solidFill>
                <a:latin typeface="Courier New"/>
              </a:rPr>
              <a:t>SPSR_&lt;mode&gt;</a:t>
            </a:r>
            <a:endParaRPr b="0" lang="en-IN" sz="17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Stores the return address in </a:t>
            </a:r>
            <a:r>
              <a:rPr b="0" lang="en-IN" sz="1700" spc="-1" strike="noStrike">
                <a:solidFill>
                  <a:srgbClr val="1d315b"/>
                </a:solidFill>
                <a:latin typeface="Courier New"/>
              </a:rPr>
              <a:t>LR_&lt;mode&gt;</a:t>
            </a:r>
            <a:endParaRPr b="0" lang="en-IN" sz="17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Adjusts LR based on exception type</a:t>
            </a:r>
            <a:endParaRPr b="0" lang="en-IN" sz="1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Change processor status for exception</a:t>
            </a:r>
            <a:endParaRPr b="0" lang="en-IN" sz="18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Mode field bits </a:t>
            </a:r>
            <a:endParaRPr b="0" lang="en-IN" sz="17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ARM or Thumb state </a:t>
            </a:r>
            <a:endParaRPr b="0" lang="en-IN" sz="17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Interrupt disable bits (if appropriate)</a:t>
            </a:r>
            <a:endParaRPr b="0" lang="en-IN" sz="17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Sets PC to vector address</a:t>
            </a:r>
            <a:endParaRPr b="0" lang="en-IN" sz="1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Execute exception handler</a:t>
            </a:r>
            <a:endParaRPr b="0" lang="en-IN" sz="18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&lt;users code&gt;</a:t>
            </a:r>
            <a:endParaRPr b="0" lang="en-IN" sz="1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Return to main application</a:t>
            </a:r>
            <a:endParaRPr b="0" lang="en-IN" sz="18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Restore </a:t>
            </a:r>
            <a:r>
              <a:rPr b="0" lang="en-IN" sz="1700" spc="-1" strike="noStrike">
                <a:solidFill>
                  <a:srgbClr val="1d315b"/>
                </a:solidFill>
                <a:latin typeface="Courier New"/>
              </a:rPr>
              <a:t>CPSR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 from </a:t>
            </a:r>
            <a:r>
              <a:rPr b="0" lang="en-IN" sz="1700" spc="-1" strike="noStrike">
                <a:solidFill>
                  <a:srgbClr val="1d315b"/>
                </a:solidFill>
                <a:latin typeface="Courier New"/>
              </a:rPr>
              <a:t>SPSR_&lt;mode&gt;</a:t>
            </a:r>
            <a:endParaRPr b="0" lang="en-IN" sz="17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Restore PC from </a:t>
            </a:r>
            <a:r>
              <a:rPr b="0" lang="en-IN" sz="1700" spc="-1" strike="noStrike">
                <a:solidFill>
                  <a:srgbClr val="1d315b"/>
                </a:solidFill>
                <a:latin typeface="Courier New"/>
              </a:rPr>
              <a:t>LR_&lt;mode&gt;</a:t>
            </a:r>
            <a:endParaRPr b="0" lang="en-IN" sz="1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1 and 2 performed automatically by the core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3 and 4 responsibility of software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163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180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20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240" end="2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26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292" end="2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305" end="3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332" end="3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362" end="3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388" end="3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432" end="4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5" descr=""/>
          <p:cNvPicPr/>
          <p:nvPr/>
        </p:nvPicPr>
        <p:blipFill>
          <a:blip r:embed="rId1"/>
          <a:srcRect l="0" t="3702" r="0" b="5143"/>
          <a:stretch/>
        </p:blipFill>
        <p:spPr>
          <a:xfrm>
            <a:off x="0" y="800280"/>
            <a:ext cx="9143280" cy="5555520"/>
          </a:xfrm>
          <a:prstGeom prst="rect">
            <a:avLst/>
          </a:prstGeom>
          <a:ln w="9360"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ARM Ltd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17520" y="846000"/>
            <a:ext cx="8825760" cy="5239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ctr" anchorCtr="1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founded in November 1990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 u="sng">
                <a:solidFill>
                  <a:srgbClr val="1d315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dvanced </a:t>
            </a:r>
            <a:r>
              <a:rPr b="1" lang="en-IN" sz="1700" spc="-1" strike="noStrike" u="sng">
                <a:solidFill>
                  <a:srgbClr val="1d315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ISC </a:t>
            </a:r>
            <a:r>
              <a:rPr b="1" lang="en-IN" sz="1700" spc="-1" strike="noStrike" u="sng">
                <a:solidFill>
                  <a:srgbClr val="1d315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achines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Company headquarters in Cambridge, UK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Processor design centers in Cambridge, Austin, and Sophia Antipolis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Sales, support, and engineering offices all over the world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Best known for its range of RISC processor cores designs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Other products – fabric IP, software tools, models, cell libraries -  to help partners develop and ship ARM-based SoCs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does </a:t>
            </a:r>
            <a:r>
              <a:rPr b="1" i="1" lang="en-IN" sz="1800" spc="-1" strike="noStrike" u="sng">
                <a:solidFill>
                  <a:srgbClr val="1d315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 manufacture silicon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More information about ARM and our offices on our web site: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http://www.arm.com/aboutarm/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160200" y="5473800"/>
            <a:ext cx="8219520" cy="85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233280" y="987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NEON is a wide SIMD data processing architecture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Extension of the ARM instruction set (v7-A)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32 x 64-bit wide registers (can also be used as 16 x 128-bit wide registers)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NEON instructions perform “Packed SIMD” processing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Registers are considered as </a:t>
            </a: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vectors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 of </a:t>
            </a: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elements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 of the same data type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Data types available: signed/unsigned 8-bit, 16-bit, 32-bit, 64-bit, single prec. float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Instructions usually perform the same operation in all </a:t>
            </a: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lanes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</p:txBody>
      </p:sp>
      <p:sp>
        <p:nvSpPr>
          <p:cNvPr id="595" name="CustomShape 2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What is NEON?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96" name="CustomShape 3"/>
          <p:cNvSpPr/>
          <p:nvPr/>
        </p:nvSpPr>
        <p:spPr>
          <a:xfrm>
            <a:off x="2994120" y="392580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4"/>
          <p:cNvSpPr/>
          <p:nvPr/>
        </p:nvSpPr>
        <p:spPr>
          <a:xfrm>
            <a:off x="2994120" y="428796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Line 5"/>
          <p:cNvSpPr/>
          <p:nvPr/>
        </p:nvSpPr>
        <p:spPr>
          <a:xfrm>
            <a:off x="3098520" y="4647960"/>
            <a:ext cx="10188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Line 6"/>
          <p:cNvSpPr/>
          <p:nvPr/>
        </p:nvSpPr>
        <p:spPr>
          <a:xfrm>
            <a:off x="3098520" y="4376520"/>
            <a:ext cx="360" cy="27144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7"/>
          <p:cNvSpPr/>
          <p:nvPr/>
        </p:nvSpPr>
        <p:spPr>
          <a:xfrm flipH="1">
            <a:off x="3404880" y="4647960"/>
            <a:ext cx="1033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Line 8"/>
          <p:cNvSpPr/>
          <p:nvPr/>
        </p:nvSpPr>
        <p:spPr>
          <a:xfrm>
            <a:off x="3508200" y="4017960"/>
            <a:ext cx="360" cy="63000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9"/>
          <p:cNvSpPr/>
          <p:nvPr/>
        </p:nvSpPr>
        <p:spPr>
          <a:xfrm>
            <a:off x="3200400" y="4738680"/>
            <a:ext cx="204120" cy="178560"/>
          </a:xfrm>
          <a:prstGeom prst="rect">
            <a:avLst/>
          </a:prstGeom>
          <a:solidFill>
            <a:schemeClr val="accent1"/>
          </a:solidFill>
          <a:ln w="158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0"/>
          <p:cNvSpPr/>
          <p:nvPr/>
        </p:nvSpPr>
        <p:spPr>
          <a:xfrm>
            <a:off x="3610080" y="392580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1"/>
          <p:cNvSpPr/>
          <p:nvPr/>
        </p:nvSpPr>
        <p:spPr>
          <a:xfrm>
            <a:off x="3610080" y="428796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Line 12"/>
          <p:cNvSpPr/>
          <p:nvPr/>
        </p:nvSpPr>
        <p:spPr>
          <a:xfrm>
            <a:off x="3713040" y="464796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Line 13"/>
          <p:cNvSpPr/>
          <p:nvPr/>
        </p:nvSpPr>
        <p:spPr>
          <a:xfrm>
            <a:off x="3713040" y="4376520"/>
            <a:ext cx="360" cy="27144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Line 14"/>
          <p:cNvSpPr/>
          <p:nvPr/>
        </p:nvSpPr>
        <p:spPr>
          <a:xfrm flipH="1">
            <a:off x="4020840" y="4647960"/>
            <a:ext cx="10188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Line 15"/>
          <p:cNvSpPr/>
          <p:nvPr/>
        </p:nvSpPr>
        <p:spPr>
          <a:xfrm>
            <a:off x="4122720" y="4017960"/>
            <a:ext cx="360" cy="63000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6"/>
          <p:cNvSpPr/>
          <p:nvPr/>
        </p:nvSpPr>
        <p:spPr>
          <a:xfrm>
            <a:off x="3814920" y="4738680"/>
            <a:ext cx="205560" cy="178560"/>
          </a:xfrm>
          <a:prstGeom prst="rect">
            <a:avLst/>
          </a:prstGeom>
          <a:solidFill>
            <a:schemeClr val="accent1"/>
          </a:solidFill>
          <a:ln w="158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7"/>
          <p:cNvSpPr/>
          <p:nvPr/>
        </p:nvSpPr>
        <p:spPr>
          <a:xfrm>
            <a:off x="4227480" y="392580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8"/>
          <p:cNvSpPr/>
          <p:nvPr/>
        </p:nvSpPr>
        <p:spPr>
          <a:xfrm>
            <a:off x="4227480" y="428796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Line 19"/>
          <p:cNvSpPr/>
          <p:nvPr/>
        </p:nvSpPr>
        <p:spPr>
          <a:xfrm>
            <a:off x="4330440" y="464796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Line 20"/>
          <p:cNvSpPr/>
          <p:nvPr/>
        </p:nvSpPr>
        <p:spPr>
          <a:xfrm>
            <a:off x="4330440" y="4376520"/>
            <a:ext cx="360" cy="27144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21"/>
          <p:cNvSpPr/>
          <p:nvPr/>
        </p:nvSpPr>
        <p:spPr>
          <a:xfrm flipH="1">
            <a:off x="4638600" y="464796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Line 22"/>
          <p:cNvSpPr/>
          <p:nvPr/>
        </p:nvSpPr>
        <p:spPr>
          <a:xfrm>
            <a:off x="4740120" y="4017960"/>
            <a:ext cx="360" cy="63000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23"/>
          <p:cNvSpPr/>
          <p:nvPr/>
        </p:nvSpPr>
        <p:spPr>
          <a:xfrm>
            <a:off x="4432320" y="4738680"/>
            <a:ext cx="205560" cy="178560"/>
          </a:xfrm>
          <a:prstGeom prst="rect">
            <a:avLst/>
          </a:prstGeom>
          <a:solidFill>
            <a:schemeClr val="accent1"/>
          </a:solidFill>
          <a:ln w="158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4"/>
          <p:cNvSpPr/>
          <p:nvPr/>
        </p:nvSpPr>
        <p:spPr>
          <a:xfrm>
            <a:off x="4842000" y="392580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5"/>
          <p:cNvSpPr/>
          <p:nvPr/>
        </p:nvSpPr>
        <p:spPr>
          <a:xfrm>
            <a:off x="4842000" y="428796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Line 26"/>
          <p:cNvSpPr/>
          <p:nvPr/>
        </p:nvSpPr>
        <p:spPr>
          <a:xfrm>
            <a:off x="4946400" y="464796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Line 27"/>
          <p:cNvSpPr/>
          <p:nvPr/>
        </p:nvSpPr>
        <p:spPr>
          <a:xfrm>
            <a:off x="4946400" y="4376520"/>
            <a:ext cx="360" cy="27144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Line 28"/>
          <p:cNvSpPr/>
          <p:nvPr/>
        </p:nvSpPr>
        <p:spPr>
          <a:xfrm flipH="1">
            <a:off x="5254560" y="464796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Line 29"/>
          <p:cNvSpPr/>
          <p:nvPr/>
        </p:nvSpPr>
        <p:spPr>
          <a:xfrm>
            <a:off x="5356080" y="4017960"/>
            <a:ext cx="360" cy="63000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0"/>
          <p:cNvSpPr/>
          <p:nvPr/>
        </p:nvSpPr>
        <p:spPr>
          <a:xfrm>
            <a:off x="5048280" y="4738680"/>
            <a:ext cx="205560" cy="178560"/>
          </a:xfrm>
          <a:prstGeom prst="rect">
            <a:avLst/>
          </a:prstGeom>
          <a:solidFill>
            <a:schemeClr val="accent1"/>
          </a:solidFill>
          <a:ln w="158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31"/>
          <p:cNvSpPr/>
          <p:nvPr/>
        </p:nvSpPr>
        <p:spPr>
          <a:xfrm>
            <a:off x="5457960" y="3925800"/>
            <a:ext cx="488160" cy="231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Courier New"/>
                <a:ea typeface="DejaVu Sans"/>
              </a:rPr>
              <a:t>Dn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25" name="CustomShape 32"/>
          <p:cNvSpPr/>
          <p:nvPr/>
        </p:nvSpPr>
        <p:spPr>
          <a:xfrm>
            <a:off x="5457960" y="4287960"/>
            <a:ext cx="488160" cy="231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Courier New"/>
                <a:ea typeface="DejaVu Sans"/>
              </a:rPr>
              <a:t>Dm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26" name="CustomShape 33"/>
          <p:cNvSpPr/>
          <p:nvPr/>
        </p:nvSpPr>
        <p:spPr>
          <a:xfrm>
            <a:off x="2994120" y="518796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34"/>
          <p:cNvSpPr/>
          <p:nvPr/>
        </p:nvSpPr>
        <p:spPr>
          <a:xfrm>
            <a:off x="3610080" y="518796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35"/>
          <p:cNvSpPr/>
          <p:nvPr/>
        </p:nvSpPr>
        <p:spPr>
          <a:xfrm>
            <a:off x="4227480" y="518796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36"/>
          <p:cNvSpPr/>
          <p:nvPr/>
        </p:nvSpPr>
        <p:spPr>
          <a:xfrm>
            <a:off x="4842000" y="518796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37"/>
          <p:cNvSpPr/>
          <p:nvPr/>
        </p:nvSpPr>
        <p:spPr>
          <a:xfrm>
            <a:off x="5457960" y="5187960"/>
            <a:ext cx="488160" cy="2314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Courier New"/>
                <a:ea typeface="DejaVu Sans"/>
              </a:rPr>
              <a:t>Dd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31" name="Line 38"/>
          <p:cNvSpPr/>
          <p:nvPr/>
        </p:nvSpPr>
        <p:spPr>
          <a:xfrm>
            <a:off x="3305160" y="4917960"/>
            <a:ext cx="360" cy="26964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Line 39"/>
          <p:cNvSpPr/>
          <p:nvPr/>
        </p:nvSpPr>
        <p:spPr>
          <a:xfrm>
            <a:off x="3921120" y="4917960"/>
            <a:ext cx="360" cy="26964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Line 40"/>
          <p:cNvSpPr/>
          <p:nvPr/>
        </p:nvSpPr>
        <p:spPr>
          <a:xfrm>
            <a:off x="4536720" y="4917960"/>
            <a:ext cx="360" cy="26964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Line 41"/>
          <p:cNvSpPr/>
          <p:nvPr/>
        </p:nvSpPr>
        <p:spPr>
          <a:xfrm>
            <a:off x="5151240" y="4917960"/>
            <a:ext cx="360" cy="26964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Line 42"/>
          <p:cNvSpPr/>
          <p:nvPr/>
        </p:nvSpPr>
        <p:spPr>
          <a:xfrm>
            <a:off x="3614400" y="3711240"/>
            <a:ext cx="360" cy="208944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43"/>
          <p:cNvSpPr/>
          <p:nvPr/>
        </p:nvSpPr>
        <p:spPr>
          <a:xfrm>
            <a:off x="3653280" y="5872320"/>
            <a:ext cx="610920" cy="3225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Lane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37" name="Line 44"/>
          <p:cNvSpPr/>
          <p:nvPr/>
        </p:nvSpPr>
        <p:spPr>
          <a:xfrm>
            <a:off x="4224240" y="3711240"/>
            <a:ext cx="360" cy="208944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45"/>
          <p:cNvSpPr/>
          <p:nvPr/>
        </p:nvSpPr>
        <p:spPr>
          <a:xfrm>
            <a:off x="6450120" y="3352680"/>
            <a:ext cx="1583640" cy="573840"/>
          </a:xfrm>
          <a:prstGeom prst="wedgeRoundRectCallout">
            <a:avLst>
              <a:gd name="adj1" fmla="val -101602"/>
              <a:gd name="adj2" fmla="val 50829"/>
              <a:gd name="adj3" fmla="val 16667"/>
            </a:avLst>
          </a:prstGeom>
          <a:solidFill>
            <a:srgbClr val="99ccff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9933"/>
                </a:solidFill>
                <a:latin typeface="Arial"/>
                <a:ea typeface="DejaVu Sans"/>
              </a:rPr>
              <a:t>Source Registers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9" name="CustomShape 46"/>
          <p:cNvSpPr/>
          <p:nvPr/>
        </p:nvSpPr>
        <p:spPr>
          <a:xfrm>
            <a:off x="6450120" y="3352680"/>
            <a:ext cx="1583640" cy="573840"/>
          </a:xfrm>
          <a:prstGeom prst="wedgeRoundRectCallout">
            <a:avLst>
              <a:gd name="adj1" fmla="val -106912"/>
              <a:gd name="adj2" fmla="val 113537"/>
              <a:gd name="adj3" fmla="val 16667"/>
            </a:avLst>
          </a:prstGeom>
          <a:solidFill>
            <a:srgbClr val="99ccff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Source Registers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0" name="CustomShape 47"/>
          <p:cNvSpPr/>
          <p:nvPr/>
        </p:nvSpPr>
        <p:spPr>
          <a:xfrm>
            <a:off x="6954840" y="4216320"/>
            <a:ext cx="1367640" cy="500760"/>
          </a:xfrm>
          <a:prstGeom prst="wedgeRoundRectCallout">
            <a:avLst>
              <a:gd name="adj1" fmla="val -173898"/>
              <a:gd name="adj2" fmla="val 84176"/>
              <a:gd name="adj3" fmla="val 16667"/>
            </a:avLst>
          </a:prstGeom>
          <a:solidFill>
            <a:srgbClr val="99ccff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Operation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1" name="CustomShape 48"/>
          <p:cNvSpPr/>
          <p:nvPr/>
        </p:nvSpPr>
        <p:spPr>
          <a:xfrm>
            <a:off x="7099200" y="5079960"/>
            <a:ext cx="1581840" cy="500760"/>
          </a:xfrm>
          <a:prstGeom prst="wedgeRoundRectCallout">
            <a:avLst>
              <a:gd name="adj1" fmla="val -160231"/>
              <a:gd name="adj2" fmla="val 12343"/>
              <a:gd name="adj3" fmla="val 16667"/>
            </a:avLst>
          </a:prstGeom>
          <a:solidFill>
            <a:srgbClr val="99ccff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Destination Register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2" name="CustomShape 49"/>
          <p:cNvSpPr/>
          <p:nvPr/>
        </p:nvSpPr>
        <p:spPr>
          <a:xfrm>
            <a:off x="762120" y="3855960"/>
            <a:ext cx="1294560" cy="500760"/>
          </a:xfrm>
          <a:prstGeom prst="wedgeRoundRectCallout">
            <a:avLst>
              <a:gd name="adj1" fmla="val 116278"/>
              <a:gd name="adj2" fmla="val 225949"/>
              <a:gd name="adj3" fmla="val 16667"/>
            </a:avLst>
          </a:prstGeom>
          <a:solidFill>
            <a:srgbClr val="99ccff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Elements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3" name="CustomShape 50"/>
          <p:cNvSpPr/>
          <p:nvPr/>
        </p:nvSpPr>
        <p:spPr>
          <a:xfrm>
            <a:off x="762120" y="3855960"/>
            <a:ext cx="1294560" cy="500760"/>
          </a:xfrm>
          <a:prstGeom prst="wedgeRoundRectCallout">
            <a:avLst>
              <a:gd name="adj1" fmla="val 128079"/>
              <a:gd name="adj2" fmla="val 43671"/>
              <a:gd name="adj3" fmla="val 16667"/>
            </a:avLst>
          </a:prstGeom>
          <a:solidFill>
            <a:srgbClr val="99ccff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Elements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4" name="CustomShape 51"/>
          <p:cNvSpPr/>
          <p:nvPr/>
        </p:nvSpPr>
        <p:spPr>
          <a:xfrm>
            <a:off x="762120" y="3855960"/>
            <a:ext cx="1294560" cy="500760"/>
          </a:xfrm>
          <a:prstGeom prst="wedgeRoundRectCallout">
            <a:avLst>
              <a:gd name="adj1" fmla="val 128079"/>
              <a:gd name="adj2" fmla="val -16139"/>
              <a:gd name="adj3" fmla="val 16667"/>
            </a:avLst>
          </a:prstGeom>
          <a:solidFill>
            <a:srgbClr val="99ccff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Elements</a:t>
            </a: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NEON Coprocessor registers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46" name="CustomShape 2"/>
          <p:cNvSpPr/>
          <p:nvPr/>
        </p:nvSpPr>
        <p:spPr>
          <a:xfrm>
            <a:off x="233280" y="971640"/>
            <a:ext cx="8910000" cy="524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NEON has a 256-byte register file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Separate from the core registers (r0-r15)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Extension to the VFPv2 register file (VFPv3)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Two different views of the NEON registers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32 x 64-bit registers (D0-D31)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16 x 128-bit registers (Q0-Q15)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Enables register trade-offs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Vector length can be variable 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Different registers available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647" name="CustomShape 3"/>
          <p:cNvSpPr/>
          <p:nvPr/>
        </p:nvSpPr>
        <p:spPr>
          <a:xfrm flipV="1">
            <a:off x="7137360" y="1971360"/>
            <a:ext cx="1648800" cy="67752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Q0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48" name="Line 4"/>
          <p:cNvSpPr/>
          <p:nvPr/>
        </p:nvSpPr>
        <p:spPr>
          <a:xfrm>
            <a:off x="7137360" y="2987280"/>
            <a:ext cx="380880" cy="36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Line 5"/>
          <p:cNvSpPr/>
          <p:nvPr/>
        </p:nvSpPr>
        <p:spPr>
          <a:xfrm>
            <a:off x="8405640" y="2987280"/>
            <a:ext cx="380880" cy="36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6"/>
          <p:cNvSpPr/>
          <p:nvPr/>
        </p:nvSpPr>
        <p:spPr>
          <a:xfrm flipV="1">
            <a:off x="7137360" y="2649600"/>
            <a:ext cx="1648800" cy="67752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Q1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51" name="Line 7"/>
          <p:cNvSpPr/>
          <p:nvPr/>
        </p:nvSpPr>
        <p:spPr>
          <a:xfrm>
            <a:off x="7137360" y="3665520"/>
            <a:ext cx="380880" cy="36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Line 8"/>
          <p:cNvSpPr/>
          <p:nvPr/>
        </p:nvSpPr>
        <p:spPr>
          <a:xfrm>
            <a:off x="8405640" y="3665520"/>
            <a:ext cx="380880" cy="36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9"/>
          <p:cNvSpPr/>
          <p:nvPr/>
        </p:nvSpPr>
        <p:spPr>
          <a:xfrm flipV="1">
            <a:off x="7137360" y="4001400"/>
            <a:ext cx="1648800" cy="67752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Q15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54" name="Line 10"/>
          <p:cNvSpPr/>
          <p:nvPr/>
        </p:nvSpPr>
        <p:spPr>
          <a:xfrm>
            <a:off x="7137360" y="5017320"/>
            <a:ext cx="380880" cy="36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Line 11"/>
          <p:cNvSpPr/>
          <p:nvPr/>
        </p:nvSpPr>
        <p:spPr>
          <a:xfrm>
            <a:off x="8405640" y="5017320"/>
            <a:ext cx="380880" cy="36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2"/>
          <p:cNvSpPr/>
          <p:nvPr/>
        </p:nvSpPr>
        <p:spPr>
          <a:xfrm flipV="1">
            <a:off x="7137360" y="3325320"/>
            <a:ext cx="1648800" cy="67752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: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57" name="CustomShape 13"/>
          <p:cNvSpPr/>
          <p:nvPr/>
        </p:nvSpPr>
        <p:spPr>
          <a:xfrm flipV="1">
            <a:off x="4592520" y="231372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D0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58" name="CustomShape 14"/>
          <p:cNvSpPr/>
          <p:nvPr/>
        </p:nvSpPr>
        <p:spPr>
          <a:xfrm flipV="1">
            <a:off x="4592520" y="264960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D1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59" name="CustomShape 15"/>
          <p:cNvSpPr/>
          <p:nvPr/>
        </p:nvSpPr>
        <p:spPr>
          <a:xfrm flipV="1">
            <a:off x="4592520" y="298836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D2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0" name="CustomShape 16"/>
          <p:cNvSpPr/>
          <p:nvPr/>
        </p:nvSpPr>
        <p:spPr>
          <a:xfrm flipV="1">
            <a:off x="4592520" y="332424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D3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1" name="CustomShape 17"/>
          <p:cNvSpPr/>
          <p:nvPr/>
        </p:nvSpPr>
        <p:spPr>
          <a:xfrm flipV="1">
            <a:off x="4592520" y="3323880"/>
            <a:ext cx="1743840" cy="67140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: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2" name="CustomShape 18"/>
          <p:cNvSpPr/>
          <p:nvPr/>
        </p:nvSpPr>
        <p:spPr>
          <a:xfrm flipV="1">
            <a:off x="4592520" y="433224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D30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3" name="CustomShape 19"/>
          <p:cNvSpPr/>
          <p:nvPr/>
        </p:nvSpPr>
        <p:spPr>
          <a:xfrm flipV="1">
            <a:off x="4592520" y="466848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D31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4" name="CustomShape 20"/>
          <p:cNvSpPr/>
          <p:nvPr/>
        </p:nvSpPr>
        <p:spPr>
          <a:xfrm flipV="1">
            <a:off x="4592520" y="232848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D0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5" name="CustomShape 21"/>
          <p:cNvSpPr/>
          <p:nvPr/>
        </p:nvSpPr>
        <p:spPr>
          <a:xfrm flipV="1">
            <a:off x="4592520" y="266436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D1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6" name="CustomShape 22"/>
          <p:cNvSpPr/>
          <p:nvPr/>
        </p:nvSpPr>
        <p:spPr>
          <a:xfrm flipV="1">
            <a:off x="4592520" y="300312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D2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7" name="CustomShape 23"/>
          <p:cNvSpPr/>
          <p:nvPr/>
        </p:nvSpPr>
        <p:spPr>
          <a:xfrm flipV="1">
            <a:off x="4592520" y="3339000"/>
            <a:ext cx="1743840" cy="33516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D3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8" name="CustomShape 24"/>
          <p:cNvSpPr/>
          <p:nvPr/>
        </p:nvSpPr>
        <p:spPr>
          <a:xfrm flipV="1">
            <a:off x="4592520" y="3339000"/>
            <a:ext cx="1743840" cy="671400"/>
          </a:xfrm>
          <a:prstGeom prst="rect">
            <a:avLst/>
          </a:prstGeom>
          <a:solidFill>
            <a:srgbClr val="ffff99"/>
          </a:solidFill>
          <a:ln w="381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1600" spc="-1" strike="noStrike">
                <a:solidFill>
                  <a:srgbClr val="1d315b"/>
                </a:solidFill>
                <a:latin typeface="Courier New"/>
                <a:ea typeface="DejaVu Sans"/>
              </a:rPr>
              <a:t>: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669" name="Line 25"/>
          <p:cNvSpPr/>
          <p:nvPr/>
        </p:nvSpPr>
        <p:spPr>
          <a:xfrm>
            <a:off x="6495840" y="4979880"/>
            <a:ext cx="554040" cy="144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Line 26"/>
          <p:cNvSpPr/>
          <p:nvPr/>
        </p:nvSpPr>
        <p:spPr>
          <a:xfrm>
            <a:off x="6460920" y="3155760"/>
            <a:ext cx="554040" cy="1440"/>
          </a:xfrm>
          <a:prstGeom prst="line">
            <a:avLst/>
          </a:prstGeom>
          <a:ln cap="rnd" w="381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Line 1"/>
          <p:cNvSpPr/>
          <p:nvPr/>
        </p:nvSpPr>
        <p:spPr>
          <a:xfrm>
            <a:off x="3657600" y="2590560"/>
            <a:ext cx="1143000" cy="2210040"/>
          </a:xfrm>
          <a:prstGeom prst="line">
            <a:avLst/>
          </a:prstGeom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72" name="Picture 3" descr=""/>
          <p:cNvPicPr/>
          <p:nvPr/>
        </p:nvPicPr>
        <p:blipFill>
          <a:blip r:embed="rId1"/>
          <a:stretch/>
        </p:blipFill>
        <p:spPr>
          <a:xfrm>
            <a:off x="3429000" y="2514600"/>
            <a:ext cx="1523160" cy="2437560"/>
          </a:xfrm>
          <a:prstGeom prst="rect">
            <a:avLst/>
          </a:prstGeom>
          <a:ln w="9360">
            <a:noFill/>
          </a:ln>
        </p:spPr>
      </p:pic>
      <p:sp>
        <p:nvSpPr>
          <p:cNvPr id="673" name="CustomShape 2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NEON vectorizing example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674" name="CustomShape 3"/>
          <p:cNvSpPr/>
          <p:nvPr/>
        </p:nvSpPr>
        <p:spPr>
          <a:xfrm>
            <a:off x="233280" y="906480"/>
            <a:ext cx="8757360" cy="38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How does the compiler perform vectorization?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5" name="CustomShape 4"/>
          <p:cNvSpPr/>
          <p:nvPr/>
        </p:nvSpPr>
        <p:spPr>
          <a:xfrm>
            <a:off x="304920" y="1295280"/>
            <a:ext cx="3885480" cy="199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void add_int(int * </a:t>
            </a:r>
            <a:r>
              <a:rPr b="1" lang="en-IN" sz="1400" spc="-1" strike="noStrike">
                <a:solidFill>
                  <a:srgbClr val="ff9933"/>
                </a:solidFill>
                <a:latin typeface="Courier New"/>
                <a:ea typeface="DejaVu Sans"/>
              </a:rPr>
              <a:t>__restrict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pa,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         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int * </a:t>
            </a:r>
            <a:r>
              <a:rPr b="1" lang="en-IN" sz="1400" spc="-1" strike="noStrike">
                <a:solidFill>
                  <a:srgbClr val="ff9933"/>
                </a:solidFill>
                <a:latin typeface="Courier New"/>
                <a:ea typeface="DejaVu Sans"/>
              </a:rPr>
              <a:t>__restrict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pb,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         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unsigned int n, int x)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{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unsigned int i;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for(i = 0; i &lt; </a:t>
            </a:r>
            <a:r>
              <a:rPr b="1" lang="en-IN" sz="1400" spc="-1" strike="noStrike">
                <a:solidFill>
                  <a:srgbClr val="ff9933"/>
                </a:solidFill>
                <a:latin typeface="Courier New"/>
                <a:ea typeface="DejaVu Sans"/>
              </a:rPr>
              <a:t>(n &amp; ~3)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; i++)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pa[i] = pb[i] + x;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}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76" name="CustomShape 5"/>
          <p:cNvSpPr/>
          <p:nvPr/>
        </p:nvSpPr>
        <p:spPr>
          <a:xfrm>
            <a:off x="304920" y="2819520"/>
            <a:ext cx="4037760" cy="2071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45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1. Analyze each loop:</a:t>
            </a:r>
            <a:endParaRPr b="0" lang="en-IN" sz="1800" spc="-1" strike="noStrike">
              <a:latin typeface="Arial"/>
            </a:endParaRPr>
          </a:p>
          <a:p>
            <a:pPr lvl="1" marL="623880" indent="-26604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Are pointer accesses safe for vectorization?</a:t>
            </a:r>
            <a:endParaRPr b="0" lang="en-IN" sz="1700" spc="-1" strike="noStrike">
              <a:latin typeface="Arial"/>
            </a:endParaRPr>
          </a:p>
          <a:p>
            <a:pPr lvl="1" marL="623880" indent="-26604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What data types are being used?</a:t>
            </a:r>
            <a:endParaRPr b="0" lang="en-IN" sz="1700" spc="-1" strike="noStrike">
              <a:latin typeface="Arial"/>
            </a:endParaRPr>
          </a:p>
          <a:p>
            <a:pPr lvl="1" marL="623880" indent="-26604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How do they map onto NEON vector registers?</a:t>
            </a:r>
            <a:endParaRPr b="0" lang="en-IN" sz="1700" spc="-1" strike="noStrike">
              <a:latin typeface="Arial"/>
            </a:endParaRPr>
          </a:p>
          <a:p>
            <a:pPr lvl="1" marL="623880" indent="-26604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Number of loop iterations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677" name="CustomShape 6"/>
          <p:cNvSpPr/>
          <p:nvPr/>
        </p:nvSpPr>
        <p:spPr>
          <a:xfrm>
            <a:off x="4572000" y="2057400"/>
            <a:ext cx="3961800" cy="284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void add_int(int *pa, int *pb,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         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unsigned n, int x)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{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unsigned int i;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for (i = ((n &amp; ~3) &gt;&gt; 2); i; i--)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{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*(pa + 0) = *(pb + 0) + x;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*(pa + 1) = *(pb + 1) + x;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*(pa + 2) = *(pb + 2) + x;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*(pa + 3) = *(pb + 3) + x;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pa += 4; pb += 4;</a:t>
            </a:r>
            <a:endParaRPr b="0" lang="en-IN" sz="1400" spc="-1" strike="noStrike">
              <a:latin typeface="Arial"/>
            </a:endParaRPr>
          </a:p>
          <a:p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  </a:t>
            </a: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}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7fac"/>
                </a:solidFill>
                <a:latin typeface="Courier New"/>
                <a:ea typeface="DejaVu Sans"/>
              </a:rPr>
              <a:t>}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78" name="CustomShape 7"/>
          <p:cNvSpPr/>
          <p:nvPr/>
        </p:nvSpPr>
        <p:spPr>
          <a:xfrm>
            <a:off x="4572000" y="1295280"/>
            <a:ext cx="4571280" cy="90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264960" indent="-264240"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2. Unroll the loop to the appropriate number of iterations, and perform other transformations like pointerization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9" name="CustomShape 8"/>
          <p:cNvSpPr/>
          <p:nvPr/>
        </p:nvSpPr>
        <p:spPr>
          <a:xfrm>
            <a:off x="5156280" y="472932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9"/>
          <p:cNvSpPr/>
          <p:nvPr/>
        </p:nvSpPr>
        <p:spPr>
          <a:xfrm>
            <a:off x="5156280" y="509112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Line 10"/>
          <p:cNvSpPr/>
          <p:nvPr/>
        </p:nvSpPr>
        <p:spPr>
          <a:xfrm>
            <a:off x="5260680" y="5451120"/>
            <a:ext cx="10188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Line 11"/>
          <p:cNvSpPr/>
          <p:nvPr/>
        </p:nvSpPr>
        <p:spPr>
          <a:xfrm>
            <a:off x="5260680" y="5179680"/>
            <a:ext cx="360" cy="27144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Line 12"/>
          <p:cNvSpPr/>
          <p:nvPr/>
        </p:nvSpPr>
        <p:spPr>
          <a:xfrm flipH="1">
            <a:off x="5567040" y="5451120"/>
            <a:ext cx="1033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Line 13"/>
          <p:cNvSpPr/>
          <p:nvPr/>
        </p:nvSpPr>
        <p:spPr>
          <a:xfrm>
            <a:off x="5670360" y="4821120"/>
            <a:ext cx="360" cy="63000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14"/>
          <p:cNvSpPr/>
          <p:nvPr/>
        </p:nvSpPr>
        <p:spPr>
          <a:xfrm>
            <a:off x="5362560" y="5541840"/>
            <a:ext cx="204120" cy="178560"/>
          </a:xfrm>
          <a:prstGeom prst="rect">
            <a:avLst/>
          </a:prstGeom>
          <a:solidFill>
            <a:schemeClr val="accent1"/>
          </a:solidFill>
          <a:ln w="158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+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86" name="CustomShape 15"/>
          <p:cNvSpPr/>
          <p:nvPr/>
        </p:nvSpPr>
        <p:spPr>
          <a:xfrm>
            <a:off x="5772240" y="472932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16"/>
          <p:cNvSpPr/>
          <p:nvPr/>
        </p:nvSpPr>
        <p:spPr>
          <a:xfrm>
            <a:off x="5772240" y="509112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Line 17"/>
          <p:cNvSpPr/>
          <p:nvPr/>
        </p:nvSpPr>
        <p:spPr>
          <a:xfrm>
            <a:off x="5875200" y="545112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Line 18"/>
          <p:cNvSpPr/>
          <p:nvPr/>
        </p:nvSpPr>
        <p:spPr>
          <a:xfrm>
            <a:off x="5875200" y="5179680"/>
            <a:ext cx="360" cy="27144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Line 19"/>
          <p:cNvSpPr/>
          <p:nvPr/>
        </p:nvSpPr>
        <p:spPr>
          <a:xfrm flipH="1">
            <a:off x="6183000" y="5451120"/>
            <a:ext cx="10188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Line 20"/>
          <p:cNvSpPr/>
          <p:nvPr/>
        </p:nvSpPr>
        <p:spPr>
          <a:xfrm>
            <a:off x="6284880" y="4821120"/>
            <a:ext cx="360" cy="63000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1"/>
          <p:cNvSpPr/>
          <p:nvPr/>
        </p:nvSpPr>
        <p:spPr>
          <a:xfrm>
            <a:off x="5977080" y="5541840"/>
            <a:ext cx="205560" cy="178560"/>
          </a:xfrm>
          <a:prstGeom prst="rect">
            <a:avLst/>
          </a:prstGeom>
          <a:solidFill>
            <a:schemeClr val="accent1"/>
          </a:solidFill>
          <a:ln w="158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+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693" name="CustomShape 22"/>
          <p:cNvSpPr/>
          <p:nvPr/>
        </p:nvSpPr>
        <p:spPr>
          <a:xfrm>
            <a:off x="6389640" y="472932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23"/>
          <p:cNvSpPr/>
          <p:nvPr/>
        </p:nvSpPr>
        <p:spPr>
          <a:xfrm>
            <a:off x="6389640" y="509112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Line 24"/>
          <p:cNvSpPr/>
          <p:nvPr/>
        </p:nvSpPr>
        <p:spPr>
          <a:xfrm>
            <a:off x="6492600" y="545112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Line 25"/>
          <p:cNvSpPr/>
          <p:nvPr/>
        </p:nvSpPr>
        <p:spPr>
          <a:xfrm>
            <a:off x="6492600" y="5179680"/>
            <a:ext cx="360" cy="27144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26"/>
          <p:cNvSpPr/>
          <p:nvPr/>
        </p:nvSpPr>
        <p:spPr>
          <a:xfrm flipH="1">
            <a:off x="6800760" y="545112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Line 27"/>
          <p:cNvSpPr/>
          <p:nvPr/>
        </p:nvSpPr>
        <p:spPr>
          <a:xfrm>
            <a:off x="6902280" y="4821120"/>
            <a:ext cx="360" cy="63000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28"/>
          <p:cNvSpPr/>
          <p:nvPr/>
        </p:nvSpPr>
        <p:spPr>
          <a:xfrm>
            <a:off x="6594480" y="5541840"/>
            <a:ext cx="205560" cy="178560"/>
          </a:xfrm>
          <a:prstGeom prst="rect">
            <a:avLst/>
          </a:prstGeom>
          <a:solidFill>
            <a:schemeClr val="accent1"/>
          </a:solidFill>
          <a:ln w="158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+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00" name="CustomShape 29"/>
          <p:cNvSpPr/>
          <p:nvPr/>
        </p:nvSpPr>
        <p:spPr>
          <a:xfrm>
            <a:off x="7004160" y="472932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30"/>
          <p:cNvSpPr/>
          <p:nvPr/>
        </p:nvSpPr>
        <p:spPr>
          <a:xfrm>
            <a:off x="7004160" y="509112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Line 31"/>
          <p:cNvSpPr/>
          <p:nvPr/>
        </p:nvSpPr>
        <p:spPr>
          <a:xfrm>
            <a:off x="7108560" y="545112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Line 32"/>
          <p:cNvSpPr/>
          <p:nvPr/>
        </p:nvSpPr>
        <p:spPr>
          <a:xfrm>
            <a:off x="7108560" y="5179680"/>
            <a:ext cx="360" cy="27144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Line 33"/>
          <p:cNvSpPr/>
          <p:nvPr/>
        </p:nvSpPr>
        <p:spPr>
          <a:xfrm flipH="1">
            <a:off x="7416720" y="5451120"/>
            <a:ext cx="101520" cy="9072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Line 34"/>
          <p:cNvSpPr/>
          <p:nvPr/>
        </p:nvSpPr>
        <p:spPr>
          <a:xfrm>
            <a:off x="7518240" y="4821120"/>
            <a:ext cx="360" cy="630000"/>
          </a:xfrm>
          <a:prstGeom prst="line">
            <a:avLst/>
          </a:prstGeom>
          <a:ln w="15840">
            <a:solidFill>
              <a:schemeClr val="tx1"/>
            </a:solidFill>
            <a:round/>
            <a:head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35"/>
          <p:cNvSpPr/>
          <p:nvPr/>
        </p:nvSpPr>
        <p:spPr>
          <a:xfrm>
            <a:off x="7210440" y="5541840"/>
            <a:ext cx="205560" cy="178560"/>
          </a:xfrm>
          <a:prstGeom prst="rect">
            <a:avLst/>
          </a:prstGeom>
          <a:solidFill>
            <a:schemeClr val="accent1"/>
          </a:solidFill>
          <a:ln w="1584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+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07" name="CustomShape 36"/>
          <p:cNvSpPr/>
          <p:nvPr/>
        </p:nvSpPr>
        <p:spPr>
          <a:xfrm>
            <a:off x="5156280" y="599112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37"/>
          <p:cNvSpPr/>
          <p:nvPr/>
        </p:nvSpPr>
        <p:spPr>
          <a:xfrm>
            <a:off x="5772240" y="599112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38"/>
          <p:cNvSpPr/>
          <p:nvPr/>
        </p:nvSpPr>
        <p:spPr>
          <a:xfrm>
            <a:off x="6389640" y="5991120"/>
            <a:ext cx="61380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39"/>
          <p:cNvSpPr/>
          <p:nvPr/>
        </p:nvSpPr>
        <p:spPr>
          <a:xfrm>
            <a:off x="7004160" y="5991120"/>
            <a:ext cx="615240" cy="180360"/>
          </a:xfrm>
          <a:prstGeom prst="rect">
            <a:avLst/>
          </a:prstGeom>
          <a:solidFill>
            <a:srgbClr val="ffff99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Line 40"/>
          <p:cNvSpPr/>
          <p:nvPr/>
        </p:nvSpPr>
        <p:spPr>
          <a:xfrm>
            <a:off x="5467320" y="5721120"/>
            <a:ext cx="360" cy="27000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Line 41"/>
          <p:cNvSpPr/>
          <p:nvPr/>
        </p:nvSpPr>
        <p:spPr>
          <a:xfrm>
            <a:off x="6083280" y="5721120"/>
            <a:ext cx="360" cy="27000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Line 42"/>
          <p:cNvSpPr/>
          <p:nvPr/>
        </p:nvSpPr>
        <p:spPr>
          <a:xfrm>
            <a:off x="6699240" y="5721120"/>
            <a:ext cx="360" cy="27000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Line 43"/>
          <p:cNvSpPr/>
          <p:nvPr/>
        </p:nvSpPr>
        <p:spPr>
          <a:xfrm>
            <a:off x="7313400" y="5721120"/>
            <a:ext cx="360" cy="270000"/>
          </a:xfrm>
          <a:prstGeom prst="line">
            <a:avLst/>
          </a:prstGeom>
          <a:ln w="1584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44"/>
          <p:cNvSpPr/>
          <p:nvPr/>
        </p:nvSpPr>
        <p:spPr>
          <a:xfrm>
            <a:off x="6221520" y="3546360"/>
            <a:ext cx="2289960" cy="1089720"/>
          </a:xfrm>
          <a:custGeom>
            <a:avLst/>
            <a:gdLst/>
            <a:ahLst/>
            <a:rect l="l" t="t" r="r" b="b"/>
            <a:pathLst>
              <a:path w="1443" h="687">
                <a:moveTo>
                  <a:pt x="1088" y="0"/>
                </a:moveTo>
                <a:cubicBezTo>
                  <a:pt x="1117" y="22"/>
                  <a:pt x="1443" y="20"/>
                  <a:pt x="1262" y="134"/>
                </a:cubicBezTo>
                <a:cubicBezTo>
                  <a:pt x="1081" y="248"/>
                  <a:pt x="263" y="572"/>
                  <a:pt x="0" y="687"/>
                </a:cubicBez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45"/>
          <p:cNvSpPr/>
          <p:nvPr/>
        </p:nvSpPr>
        <p:spPr>
          <a:xfrm>
            <a:off x="5472000" y="3684600"/>
            <a:ext cx="2742480" cy="961200"/>
          </a:xfrm>
          <a:custGeom>
            <a:avLst/>
            <a:gdLst/>
            <a:ahLst/>
            <a:rect l="l" t="t" r="r" b="b"/>
            <a:pathLst>
              <a:path w="1728" h="606">
                <a:moveTo>
                  <a:pt x="1536" y="0"/>
                </a:moveTo>
                <a:cubicBezTo>
                  <a:pt x="1525" y="17"/>
                  <a:pt x="1728" y="4"/>
                  <a:pt x="1472" y="105"/>
                </a:cubicBezTo>
                <a:cubicBezTo>
                  <a:pt x="1216" y="206"/>
                  <a:pt x="307" y="502"/>
                  <a:pt x="0" y="606"/>
                </a:cubicBez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46"/>
          <p:cNvSpPr/>
          <p:nvPr/>
        </p:nvSpPr>
        <p:spPr>
          <a:xfrm>
            <a:off x="6811920" y="3371760"/>
            <a:ext cx="1991520" cy="1264680"/>
          </a:xfrm>
          <a:custGeom>
            <a:avLst/>
            <a:gdLst/>
            <a:ahLst/>
            <a:rect l="l" t="t" r="r" b="b"/>
            <a:pathLst>
              <a:path w="1255" h="797">
                <a:moveTo>
                  <a:pt x="692" y="0"/>
                </a:moveTo>
                <a:cubicBezTo>
                  <a:pt x="767" y="28"/>
                  <a:pt x="1255" y="35"/>
                  <a:pt x="1140" y="168"/>
                </a:cubicBezTo>
                <a:cubicBezTo>
                  <a:pt x="1025" y="301"/>
                  <a:pt x="237" y="666"/>
                  <a:pt x="0" y="797"/>
                </a:cubicBez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47"/>
          <p:cNvSpPr/>
          <p:nvPr/>
        </p:nvSpPr>
        <p:spPr>
          <a:xfrm>
            <a:off x="7392960" y="3200400"/>
            <a:ext cx="1550160" cy="1436040"/>
          </a:xfrm>
          <a:custGeom>
            <a:avLst/>
            <a:gdLst/>
            <a:ahLst/>
            <a:rect l="l" t="t" r="r" b="b"/>
            <a:pathLst>
              <a:path w="977" h="905">
                <a:moveTo>
                  <a:pt x="343" y="0"/>
                </a:moveTo>
                <a:cubicBezTo>
                  <a:pt x="439" y="35"/>
                  <a:pt x="977" y="61"/>
                  <a:pt x="920" y="212"/>
                </a:cubicBezTo>
                <a:cubicBezTo>
                  <a:pt x="863" y="363"/>
                  <a:pt x="192" y="761"/>
                  <a:pt x="0" y="905"/>
                </a:cubicBez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48"/>
          <p:cNvSpPr/>
          <p:nvPr/>
        </p:nvSpPr>
        <p:spPr>
          <a:xfrm>
            <a:off x="277920" y="5386320"/>
            <a:ext cx="3961800" cy="90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264960" indent="-264240"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3. Map each unrolled operation onto a NEON vector lane, and generate corresponding NEON instructions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0" name="Line 49"/>
          <p:cNvSpPr/>
          <p:nvPr/>
        </p:nvSpPr>
        <p:spPr>
          <a:xfrm>
            <a:off x="3886200" y="2209680"/>
            <a:ext cx="685800" cy="990720"/>
          </a:xfrm>
          <a:prstGeom prst="line">
            <a:avLst/>
          </a:prstGeom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50"/>
          <p:cNvSpPr/>
          <p:nvPr/>
        </p:nvSpPr>
        <p:spPr>
          <a:xfrm>
            <a:off x="7951320" y="4675320"/>
            <a:ext cx="39708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pb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22" name="CustomShape 51"/>
          <p:cNvSpPr/>
          <p:nvPr/>
        </p:nvSpPr>
        <p:spPr>
          <a:xfrm>
            <a:off x="7998840" y="5040360"/>
            <a:ext cx="2797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x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23" name="CustomShape 52"/>
          <p:cNvSpPr/>
          <p:nvPr/>
        </p:nvSpPr>
        <p:spPr>
          <a:xfrm>
            <a:off x="7946280" y="5932440"/>
            <a:ext cx="38808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pa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24" name="CustomShape 53"/>
          <p:cNvSpPr/>
          <p:nvPr/>
        </p:nvSpPr>
        <p:spPr>
          <a:xfrm>
            <a:off x="7986240" y="5502240"/>
            <a:ext cx="28440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+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25" name="Line 54"/>
          <p:cNvSpPr/>
          <p:nvPr/>
        </p:nvSpPr>
        <p:spPr>
          <a:xfrm flipH="1">
            <a:off x="7745400" y="4808520"/>
            <a:ext cx="17136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Line 55"/>
          <p:cNvSpPr/>
          <p:nvPr/>
        </p:nvSpPr>
        <p:spPr>
          <a:xfrm flipH="1">
            <a:off x="7745400" y="5173560"/>
            <a:ext cx="17136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Line 56"/>
          <p:cNvSpPr/>
          <p:nvPr/>
        </p:nvSpPr>
        <p:spPr>
          <a:xfrm flipH="1">
            <a:off x="7724520" y="6043320"/>
            <a:ext cx="17136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57"/>
          <p:cNvSpPr/>
          <p:nvPr/>
        </p:nvSpPr>
        <p:spPr>
          <a:xfrm>
            <a:off x="7406640" y="6168960"/>
            <a:ext cx="2797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29" name="CustomShape 58"/>
          <p:cNvSpPr/>
          <p:nvPr/>
        </p:nvSpPr>
        <p:spPr>
          <a:xfrm>
            <a:off x="5032800" y="6170760"/>
            <a:ext cx="47808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127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1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ff9933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Memory Types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233280" y="907920"/>
            <a:ext cx="8659080" cy="5184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Each defined memory region will specify a memory type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 memory type controls the following: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access ordering rules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Caching and buffering behaviour 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There are 3 mutually exclusive memory types: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Normal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Device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Strongly Ordered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Normal and Device memory allow additional attributes for specifying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The cache policy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Whether the region is Shared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Normal memory allows you to separately configure Inner and Outer cache policies (discussed in the Caches and TCMs module)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24624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L1 and L2 Caches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35" name="CustomShape 2"/>
          <p:cNvSpPr/>
          <p:nvPr/>
        </p:nvSpPr>
        <p:spPr>
          <a:xfrm>
            <a:off x="250920" y="3106800"/>
            <a:ext cx="8478000" cy="3166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Typical memory system can have multiple levels of cache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Level 1 memory system typically consists of L1-caches, MMU/MPU and TCMs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Level 2 memory system (and beyond) depends on the system design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Memory attributes determine cache behavior at different levels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Controlled by the MMU/MPU (discussed later) 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Inner Cacheable attributes define memory access behavior in the L1 memory system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Outer Cacheable attributes define memory access behavior in the L2 memory system (if external) and beyond (as signals on the bus)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Before caches can be used, software setup must be performed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736" name="CustomShape 3"/>
          <p:cNvSpPr/>
          <p:nvPr/>
        </p:nvSpPr>
        <p:spPr>
          <a:xfrm>
            <a:off x="5508720" y="1089000"/>
            <a:ext cx="1367640" cy="1654920"/>
          </a:xfrm>
          <a:prstGeom prst="rect">
            <a:avLst/>
          </a:prstGeom>
          <a:solidFill>
            <a:schemeClr val="bg2">
              <a:alpha val="10001"/>
            </a:schemeClr>
          </a:solidFill>
          <a:ln cap="rnd" w="12600">
            <a:solidFill>
              <a:schemeClr val="tx1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4"/>
          <p:cNvSpPr/>
          <p:nvPr/>
        </p:nvSpPr>
        <p:spPr>
          <a:xfrm>
            <a:off x="3598920" y="1089000"/>
            <a:ext cx="1224720" cy="1654920"/>
          </a:xfrm>
          <a:prstGeom prst="rect">
            <a:avLst/>
          </a:prstGeom>
          <a:solidFill>
            <a:schemeClr val="bg2">
              <a:alpha val="10001"/>
            </a:schemeClr>
          </a:solidFill>
          <a:ln cap="rnd" w="12600">
            <a:solidFill>
              <a:schemeClr val="tx1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5"/>
          <p:cNvSpPr/>
          <p:nvPr/>
        </p:nvSpPr>
        <p:spPr>
          <a:xfrm>
            <a:off x="684360" y="1089000"/>
            <a:ext cx="2231280" cy="1654920"/>
          </a:xfrm>
          <a:prstGeom prst="rect">
            <a:avLst/>
          </a:prstGeom>
          <a:solidFill>
            <a:schemeClr val="bg2">
              <a:alpha val="10001"/>
            </a:schemeClr>
          </a:solidFill>
          <a:ln cap="rnd" w="12600">
            <a:solidFill>
              <a:schemeClr val="tx1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6"/>
          <p:cNvSpPr/>
          <p:nvPr/>
        </p:nvSpPr>
        <p:spPr>
          <a:xfrm>
            <a:off x="1384200" y="1697040"/>
            <a:ext cx="1024920" cy="45504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300" spc="-1" strike="noStrike">
                <a:solidFill>
                  <a:srgbClr val="1d315b"/>
                </a:solidFill>
                <a:latin typeface="Arial"/>
                <a:ea typeface="DejaVu Sans"/>
              </a:rPr>
              <a:t>ARM Core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740" name="CustomShape 7"/>
          <p:cNvSpPr/>
          <p:nvPr/>
        </p:nvSpPr>
        <p:spPr>
          <a:xfrm>
            <a:off x="1897200" y="1495440"/>
            <a:ext cx="720" cy="20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8"/>
          <p:cNvSpPr/>
          <p:nvPr/>
        </p:nvSpPr>
        <p:spPr>
          <a:xfrm>
            <a:off x="1897200" y="2152800"/>
            <a:ext cx="720" cy="20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9"/>
          <p:cNvSpPr/>
          <p:nvPr/>
        </p:nvSpPr>
        <p:spPr>
          <a:xfrm>
            <a:off x="1384200" y="1241280"/>
            <a:ext cx="1024920" cy="25344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I-Cache RAM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43" name="CustomShape 10"/>
          <p:cNvSpPr/>
          <p:nvPr/>
        </p:nvSpPr>
        <p:spPr>
          <a:xfrm>
            <a:off x="1384200" y="2354400"/>
            <a:ext cx="1024920" cy="25344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D-Cache RAM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44" name="CustomShape 11"/>
          <p:cNvSpPr/>
          <p:nvPr/>
        </p:nvSpPr>
        <p:spPr>
          <a:xfrm rot="16200000">
            <a:off x="604800" y="1791360"/>
            <a:ext cx="858240" cy="26928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MMU/MPU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45" name="CustomShape 12"/>
          <p:cNvSpPr/>
          <p:nvPr/>
        </p:nvSpPr>
        <p:spPr>
          <a:xfrm>
            <a:off x="1170000" y="1925640"/>
            <a:ext cx="21348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chemeClr val="tx1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3"/>
          <p:cNvSpPr/>
          <p:nvPr/>
        </p:nvSpPr>
        <p:spPr>
          <a:xfrm rot="16200000">
            <a:off x="1144440" y="1259640"/>
            <a:ext cx="127800" cy="348480"/>
          </a:xfrm>
          <a:prstGeom prst="bentConnector2">
            <a:avLst/>
          </a:prstGeom>
          <a:noFill/>
          <a:ln w="6480">
            <a:solidFill>
              <a:schemeClr val="tx1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14"/>
          <p:cNvSpPr/>
          <p:nvPr/>
        </p:nvSpPr>
        <p:spPr>
          <a:xfrm flipH="1" rot="16200000">
            <a:off x="1147680" y="2244960"/>
            <a:ext cx="124560" cy="347040"/>
          </a:xfrm>
          <a:prstGeom prst="bentConnector2">
            <a:avLst/>
          </a:prstGeom>
          <a:noFill/>
          <a:ln w="6480">
            <a:solidFill>
              <a:schemeClr val="tx1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15"/>
          <p:cNvSpPr/>
          <p:nvPr/>
        </p:nvSpPr>
        <p:spPr>
          <a:xfrm rot="16200000">
            <a:off x="2220840" y="1842120"/>
            <a:ext cx="808920" cy="21528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BIU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49" name="CustomShape 16"/>
          <p:cNvSpPr/>
          <p:nvPr/>
        </p:nvSpPr>
        <p:spPr>
          <a:xfrm>
            <a:off x="2409840" y="1368360"/>
            <a:ext cx="215280" cy="175320"/>
          </a:xfrm>
          <a:prstGeom prst="bentConnector2">
            <a:avLst/>
          </a:prstGeom>
          <a:noFill/>
          <a:ln w="19080">
            <a:solidFill>
              <a:schemeClr val="tx1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7"/>
          <p:cNvSpPr/>
          <p:nvPr/>
        </p:nvSpPr>
        <p:spPr>
          <a:xfrm flipV="1">
            <a:off x="2409840" y="2227320"/>
            <a:ext cx="215280" cy="126360"/>
          </a:xfrm>
          <a:prstGeom prst="bentConnector2">
            <a:avLst/>
          </a:prstGeom>
          <a:noFill/>
          <a:ln w="19080">
            <a:solidFill>
              <a:schemeClr val="tx1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8"/>
          <p:cNvSpPr/>
          <p:nvPr/>
        </p:nvSpPr>
        <p:spPr>
          <a:xfrm>
            <a:off x="5689440" y="1233360"/>
            <a:ext cx="1005840" cy="129456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Off-chip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Memory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52" name="CustomShape 19"/>
          <p:cNvSpPr/>
          <p:nvPr/>
        </p:nvSpPr>
        <p:spPr>
          <a:xfrm>
            <a:off x="3778200" y="1233360"/>
            <a:ext cx="866160" cy="28836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L2 Cache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53" name="CustomShape 20"/>
          <p:cNvSpPr/>
          <p:nvPr/>
        </p:nvSpPr>
        <p:spPr>
          <a:xfrm>
            <a:off x="1619280" y="2776680"/>
            <a:ext cx="378720" cy="271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L1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54" name="CustomShape 21"/>
          <p:cNvSpPr/>
          <p:nvPr/>
        </p:nvSpPr>
        <p:spPr>
          <a:xfrm>
            <a:off x="3887640" y="2744640"/>
            <a:ext cx="612000" cy="271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L2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55" name="CustomShape 22"/>
          <p:cNvSpPr/>
          <p:nvPr/>
        </p:nvSpPr>
        <p:spPr>
          <a:xfrm>
            <a:off x="5975280" y="2744640"/>
            <a:ext cx="612000" cy="271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L3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756" name="CustomShape 23"/>
          <p:cNvSpPr/>
          <p:nvPr/>
        </p:nvSpPr>
        <p:spPr>
          <a:xfrm>
            <a:off x="3780000" y="1700280"/>
            <a:ext cx="864360" cy="82800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On-chip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SRAM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57" name="CustomShape 24"/>
          <p:cNvSpPr/>
          <p:nvPr/>
        </p:nvSpPr>
        <p:spPr>
          <a:xfrm>
            <a:off x="2733840" y="1949400"/>
            <a:ext cx="1045440" cy="164520"/>
          </a:xfrm>
          <a:prstGeom prst="bentConnector3">
            <a:avLst>
              <a:gd name="adj1" fmla="val 49926"/>
            </a:avLst>
          </a:prstGeom>
          <a:noFill/>
          <a:ln w="19080">
            <a:solidFill>
              <a:schemeClr val="tx1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25"/>
          <p:cNvSpPr/>
          <p:nvPr/>
        </p:nvSpPr>
        <p:spPr>
          <a:xfrm flipV="1">
            <a:off x="2733840" y="806400"/>
            <a:ext cx="1044000" cy="57096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26"/>
          <p:cNvSpPr/>
          <p:nvPr/>
        </p:nvSpPr>
        <p:spPr>
          <a:xfrm>
            <a:off x="4645080" y="1378080"/>
            <a:ext cx="1044000" cy="50256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chemeClr val="tx1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ARM Cache Features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61" name="CustomShape 2"/>
          <p:cNvSpPr/>
          <p:nvPr/>
        </p:nvSpPr>
        <p:spPr>
          <a:xfrm>
            <a:off x="233280" y="906480"/>
            <a:ext cx="8694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Harvard Implementation for L1 caches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Separate Instruction and Data caches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Cache Lockdown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Prevents line Eviction from a specified Cache Way (discussed later)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Pseudo-random and Round-robin replacement strategies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Unused lines can be allocated before considering replacement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Non-blocking data cache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Cache Lookup can hit before a Linefill is complete (also checks Linefill buffer)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Streaming, Critical-Word-First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Cache data is forwarded to the core as soon as the requested word is received in the Linefill buffer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Any word in the cache line can be requested first using a ‘WRAP’ burst on the bus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ECC or parity checking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0" y="76320"/>
            <a:ext cx="9143280" cy="76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  </a:t>
            </a: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Example 32KB ARM cache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763" name="CustomShape 2"/>
          <p:cNvSpPr/>
          <p:nvPr/>
        </p:nvSpPr>
        <p:spPr>
          <a:xfrm>
            <a:off x="594720" y="1566720"/>
            <a:ext cx="7628400" cy="335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31                                                          13   12                          5   4        2  1          0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64" name="CustomShape 3"/>
          <p:cNvSpPr/>
          <p:nvPr/>
        </p:nvSpPr>
        <p:spPr>
          <a:xfrm>
            <a:off x="466560" y="855720"/>
            <a:ext cx="991440" cy="33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Address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65" name="CustomShape 4"/>
          <p:cNvSpPr/>
          <p:nvPr/>
        </p:nvSpPr>
        <p:spPr>
          <a:xfrm>
            <a:off x="5356440" y="3141720"/>
            <a:ext cx="1075320" cy="30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Cache line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66" name="CustomShape 5"/>
          <p:cNvSpPr/>
          <p:nvPr/>
        </p:nvSpPr>
        <p:spPr>
          <a:xfrm rot="5400000">
            <a:off x="5363280" y="934200"/>
            <a:ext cx="45000" cy="1845720"/>
          </a:xfrm>
          <a:prstGeom prst="rightBracket">
            <a:avLst>
              <a:gd name="adj" fmla="val 178601"/>
            </a:avLst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6"/>
          <p:cNvSpPr/>
          <p:nvPr/>
        </p:nvSpPr>
        <p:spPr>
          <a:xfrm rot="16200000">
            <a:off x="2475720" y="4680"/>
            <a:ext cx="45000" cy="3707640"/>
          </a:xfrm>
          <a:prstGeom prst="leftBracket">
            <a:avLst>
              <a:gd name="adj" fmla="val 128454"/>
            </a:avLst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7"/>
          <p:cNvSpPr/>
          <p:nvPr/>
        </p:nvSpPr>
        <p:spPr>
          <a:xfrm rot="5400000">
            <a:off x="6759360" y="1491480"/>
            <a:ext cx="73800" cy="777240"/>
          </a:xfrm>
          <a:prstGeom prst="rightBracket">
            <a:avLst>
              <a:gd name="adj" fmla="val 86880"/>
            </a:avLst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8"/>
          <p:cNvSpPr/>
          <p:nvPr/>
        </p:nvSpPr>
        <p:spPr>
          <a:xfrm rot="5400000">
            <a:off x="7607160" y="1523160"/>
            <a:ext cx="73800" cy="713520"/>
          </a:xfrm>
          <a:prstGeom prst="rightBracket">
            <a:avLst>
              <a:gd name="adj" fmla="val 79788"/>
            </a:avLst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Line 9"/>
          <p:cNvSpPr/>
          <p:nvPr/>
        </p:nvSpPr>
        <p:spPr>
          <a:xfrm flipH="1">
            <a:off x="6756120" y="2192040"/>
            <a:ext cx="114480" cy="1159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10"/>
          <p:cNvSpPr/>
          <p:nvPr/>
        </p:nvSpPr>
        <p:spPr>
          <a:xfrm>
            <a:off x="6588000" y="2013120"/>
            <a:ext cx="304200" cy="33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3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72" name="CustomShape 11"/>
          <p:cNvSpPr/>
          <p:nvPr/>
        </p:nvSpPr>
        <p:spPr>
          <a:xfrm>
            <a:off x="5084640" y="2004840"/>
            <a:ext cx="293400" cy="33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8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73" name="Line 12"/>
          <p:cNvSpPr/>
          <p:nvPr/>
        </p:nvSpPr>
        <p:spPr>
          <a:xfrm flipH="1">
            <a:off x="5411520" y="2260440"/>
            <a:ext cx="114480" cy="1159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13"/>
          <p:cNvSpPr/>
          <p:nvPr/>
        </p:nvSpPr>
        <p:spPr>
          <a:xfrm>
            <a:off x="533520" y="1143000"/>
            <a:ext cx="3818880" cy="456480"/>
          </a:xfrm>
          <a:prstGeom prst="rect">
            <a:avLst/>
          </a:prstGeom>
          <a:solidFill>
            <a:schemeClr val="folHlink">
              <a:alpha val="80000"/>
            </a:schemeClr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Tag 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75" name="CustomShape 14"/>
          <p:cNvSpPr/>
          <p:nvPr/>
        </p:nvSpPr>
        <p:spPr>
          <a:xfrm>
            <a:off x="4352760" y="1143000"/>
            <a:ext cx="2048760" cy="456480"/>
          </a:xfrm>
          <a:prstGeom prst="rect">
            <a:avLst/>
          </a:prstGeom>
          <a:solidFill>
            <a:schemeClr val="bg2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Set (= Index)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76" name="CustomShape 15"/>
          <p:cNvSpPr/>
          <p:nvPr/>
        </p:nvSpPr>
        <p:spPr>
          <a:xfrm>
            <a:off x="6400800" y="1143000"/>
            <a:ext cx="837360" cy="4564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Word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77" name="CustomShape 16"/>
          <p:cNvSpPr/>
          <p:nvPr/>
        </p:nvSpPr>
        <p:spPr>
          <a:xfrm>
            <a:off x="7238880" y="1143000"/>
            <a:ext cx="837360" cy="456480"/>
          </a:xfrm>
          <a:prstGeom prst="rect">
            <a:avLst/>
          </a:prstGeom>
          <a:solidFill>
            <a:srgbClr val="c0c0c0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Byte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78" name="CustomShape 17"/>
          <p:cNvSpPr/>
          <p:nvPr/>
        </p:nvSpPr>
        <p:spPr>
          <a:xfrm>
            <a:off x="1584360" y="4214880"/>
            <a:ext cx="2842560" cy="1546920"/>
          </a:xfrm>
          <a:prstGeom prst="rect">
            <a:avLst/>
          </a:prstGeom>
          <a:solidFill>
            <a:srgbClr val="eaeaea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18"/>
          <p:cNvSpPr/>
          <p:nvPr/>
        </p:nvSpPr>
        <p:spPr>
          <a:xfrm>
            <a:off x="1801800" y="4467240"/>
            <a:ext cx="537480" cy="1115280"/>
          </a:xfrm>
          <a:prstGeom prst="rect">
            <a:avLst/>
          </a:prstGeom>
          <a:solidFill>
            <a:schemeClr val="folHlink">
              <a:alpha val="80000"/>
            </a:schemeClr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19"/>
          <p:cNvSpPr/>
          <p:nvPr/>
        </p:nvSpPr>
        <p:spPr>
          <a:xfrm>
            <a:off x="2808360" y="4467240"/>
            <a:ext cx="1186560" cy="11152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20"/>
          <p:cNvSpPr/>
          <p:nvPr/>
        </p:nvSpPr>
        <p:spPr>
          <a:xfrm>
            <a:off x="2790720" y="4233960"/>
            <a:ext cx="456480" cy="21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Data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82" name="CustomShape 21"/>
          <p:cNvSpPr/>
          <p:nvPr/>
        </p:nvSpPr>
        <p:spPr>
          <a:xfrm>
            <a:off x="1801800" y="4222800"/>
            <a:ext cx="456480" cy="21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Tag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83" name="CustomShape 22"/>
          <p:cNvSpPr/>
          <p:nvPr/>
        </p:nvSpPr>
        <p:spPr>
          <a:xfrm>
            <a:off x="3171960" y="446868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84" name="CustomShape 23"/>
          <p:cNvSpPr/>
          <p:nvPr/>
        </p:nvSpPr>
        <p:spPr>
          <a:xfrm>
            <a:off x="3168720" y="466092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85" name="CustomShape 24"/>
          <p:cNvSpPr/>
          <p:nvPr/>
        </p:nvSpPr>
        <p:spPr>
          <a:xfrm>
            <a:off x="3168720" y="523548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30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86" name="CustomShape 25"/>
          <p:cNvSpPr/>
          <p:nvPr/>
        </p:nvSpPr>
        <p:spPr>
          <a:xfrm>
            <a:off x="3171960" y="541512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31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87" name="CustomShape 26"/>
          <p:cNvSpPr/>
          <p:nvPr/>
        </p:nvSpPr>
        <p:spPr>
          <a:xfrm>
            <a:off x="3995640" y="4467240"/>
            <a:ext cx="215280" cy="111528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27"/>
          <p:cNvSpPr/>
          <p:nvPr/>
        </p:nvSpPr>
        <p:spPr>
          <a:xfrm>
            <a:off x="2340000" y="4467240"/>
            <a:ext cx="215280" cy="111528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28"/>
          <p:cNvSpPr/>
          <p:nvPr/>
        </p:nvSpPr>
        <p:spPr>
          <a:xfrm>
            <a:off x="2309760" y="4174560"/>
            <a:ext cx="293040" cy="33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790" name="CustomShape 29"/>
          <p:cNvSpPr/>
          <p:nvPr/>
        </p:nvSpPr>
        <p:spPr>
          <a:xfrm>
            <a:off x="3960360" y="4184640"/>
            <a:ext cx="289080" cy="30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791" name="CustomShape 30"/>
          <p:cNvSpPr/>
          <p:nvPr/>
        </p:nvSpPr>
        <p:spPr>
          <a:xfrm>
            <a:off x="1692360" y="4956120"/>
            <a:ext cx="2631240" cy="158040"/>
          </a:xfrm>
          <a:custGeom>
            <a:avLst/>
            <a:gdLst/>
            <a:ahLst/>
            <a:rect l="l" t="t" r="r" b="b"/>
            <a:pathLst>
              <a:path w="393" h="100">
                <a:moveTo>
                  <a:pt x="390" y="70"/>
                </a:moveTo>
                <a:cubicBezTo>
                  <a:pt x="373" y="75"/>
                  <a:pt x="320" y="59"/>
                  <a:pt x="287" y="61"/>
                </a:cubicBezTo>
                <a:cubicBezTo>
                  <a:pt x="254" y="63"/>
                  <a:pt x="220" y="78"/>
                  <a:pt x="189" y="84"/>
                </a:cubicBezTo>
                <a:cubicBezTo>
                  <a:pt x="158" y="90"/>
                  <a:pt x="130" y="100"/>
                  <a:pt x="99" y="97"/>
                </a:cubicBezTo>
                <a:cubicBezTo>
                  <a:pt x="68" y="94"/>
                  <a:pt x="19" y="81"/>
                  <a:pt x="3" y="69"/>
                </a:cubicBezTo>
                <a:lnTo>
                  <a:pt x="3" y="24"/>
                </a:lnTo>
                <a:cubicBezTo>
                  <a:pt x="0" y="0"/>
                  <a:pt x="69" y="47"/>
                  <a:pt x="99" y="48"/>
                </a:cubicBezTo>
                <a:cubicBezTo>
                  <a:pt x="135" y="48"/>
                  <a:pt x="153" y="49"/>
                  <a:pt x="186" y="37"/>
                </a:cubicBezTo>
                <a:cubicBezTo>
                  <a:pt x="219" y="25"/>
                  <a:pt x="249" y="13"/>
                  <a:pt x="285" y="13"/>
                </a:cubicBezTo>
                <a:cubicBezTo>
                  <a:pt x="321" y="13"/>
                  <a:pt x="373" y="21"/>
                  <a:pt x="390" y="30"/>
                </a:cubicBezTo>
                <a:cubicBezTo>
                  <a:pt x="389" y="50"/>
                  <a:pt x="393" y="46"/>
                  <a:pt x="390" y="70"/>
                </a:cubicBezTo>
                <a:close/>
              </a:path>
            </a:pathLst>
          </a:cu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Line 31"/>
          <p:cNvSpPr/>
          <p:nvPr/>
        </p:nvSpPr>
        <p:spPr>
          <a:xfrm>
            <a:off x="2808000" y="464652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Line 32"/>
          <p:cNvSpPr/>
          <p:nvPr/>
        </p:nvSpPr>
        <p:spPr>
          <a:xfrm>
            <a:off x="2808000" y="482580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Line 33"/>
          <p:cNvSpPr/>
          <p:nvPr/>
        </p:nvSpPr>
        <p:spPr>
          <a:xfrm>
            <a:off x="2808000" y="540216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Line 34"/>
          <p:cNvSpPr/>
          <p:nvPr/>
        </p:nvSpPr>
        <p:spPr>
          <a:xfrm>
            <a:off x="2808000" y="522252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Line 35"/>
          <p:cNvSpPr/>
          <p:nvPr/>
        </p:nvSpPr>
        <p:spPr>
          <a:xfrm>
            <a:off x="1800000" y="464652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Line 36"/>
          <p:cNvSpPr/>
          <p:nvPr/>
        </p:nvSpPr>
        <p:spPr>
          <a:xfrm>
            <a:off x="1800000" y="482580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Line 37"/>
          <p:cNvSpPr/>
          <p:nvPr/>
        </p:nvSpPr>
        <p:spPr>
          <a:xfrm>
            <a:off x="1800000" y="522252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Line 38"/>
          <p:cNvSpPr/>
          <p:nvPr/>
        </p:nvSpPr>
        <p:spPr>
          <a:xfrm>
            <a:off x="1800000" y="540216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39"/>
          <p:cNvSpPr/>
          <p:nvPr/>
        </p:nvSpPr>
        <p:spPr>
          <a:xfrm>
            <a:off x="1476360" y="4113360"/>
            <a:ext cx="2842560" cy="1546920"/>
          </a:xfrm>
          <a:prstGeom prst="rect">
            <a:avLst/>
          </a:prstGeom>
          <a:solidFill>
            <a:srgbClr val="eaeaea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40"/>
          <p:cNvSpPr/>
          <p:nvPr/>
        </p:nvSpPr>
        <p:spPr>
          <a:xfrm>
            <a:off x="1693800" y="4365720"/>
            <a:ext cx="537480" cy="1115280"/>
          </a:xfrm>
          <a:prstGeom prst="rect">
            <a:avLst/>
          </a:prstGeom>
          <a:solidFill>
            <a:schemeClr val="folHlink">
              <a:alpha val="80000"/>
            </a:schemeClr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41"/>
          <p:cNvSpPr/>
          <p:nvPr/>
        </p:nvSpPr>
        <p:spPr>
          <a:xfrm>
            <a:off x="2700360" y="4365720"/>
            <a:ext cx="1186560" cy="11152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42"/>
          <p:cNvSpPr/>
          <p:nvPr/>
        </p:nvSpPr>
        <p:spPr>
          <a:xfrm>
            <a:off x="2682720" y="4132440"/>
            <a:ext cx="456480" cy="21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Data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04" name="CustomShape 43"/>
          <p:cNvSpPr/>
          <p:nvPr/>
        </p:nvSpPr>
        <p:spPr>
          <a:xfrm>
            <a:off x="1693800" y="4121280"/>
            <a:ext cx="456480" cy="21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Tag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05" name="CustomShape 44"/>
          <p:cNvSpPr/>
          <p:nvPr/>
        </p:nvSpPr>
        <p:spPr>
          <a:xfrm>
            <a:off x="3063960" y="436716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06" name="CustomShape 45"/>
          <p:cNvSpPr/>
          <p:nvPr/>
        </p:nvSpPr>
        <p:spPr>
          <a:xfrm>
            <a:off x="3060720" y="455940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07" name="CustomShape 46"/>
          <p:cNvSpPr/>
          <p:nvPr/>
        </p:nvSpPr>
        <p:spPr>
          <a:xfrm>
            <a:off x="3060720" y="513396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30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08" name="CustomShape 47"/>
          <p:cNvSpPr/>
          <p:nvPr/>
        </p:nvSpPr>
        <p:spPr>
          <a:xfrm>
            <a:off x="3063960" y="531324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31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09" name="CustomShape 48"/>
          <p:cNvSpPr/>
          <p:nvPr/>
        </p:nvSpPr>
        <p:spPr>
          <a:xfrm>
            <a:off x="3887640" y="4365720"/>
            <a:ext cx="215280" cy="111528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49"/>
          <p:cNvSpPr/>
          <p:nvPr/>
        </p:nvSpPr>
        <p:spPr>
          <a:xfrm>
            <a:off x="2232000" y="4365720"/>
            <a:ext cx="215280" cy="111528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50"/>
          <p:cNvSpPr/>
          <p:nvPr/>
        </p:nvSpPr>
        <p:spPr>
          <a:xfrm>
            <a:off x="2201760" y="4073040"/>
            <a:ext cx="293040" cy="33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12" name="CustomShape 51"/>
          <p:cNvSpPr/>
          <p:nvPr/>
        </p:nvSpPr>
        <p:spPr>
          <a:xfrm>
            <a:off x="3852360" y="4083120"/>
            <a:ext cx="289080" cy="30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13" name="CustomShape 52"/>
          <p:cNvSpPr/>
          <p:nvPr/>
        </p:nvSpPr>
        <p:spPr>
          <a:xfrm>
            <a:off x="1584360" y="4854600"/>
            <a:ext cx="2631240" cy="158040"/>
          </a:xfrm>
          <a:custGeom>
            <a:avLst/>
            <a:gdLst/>
            <a:ahLst/>
            <a:rect l="l" t="t" r="r" b="b"/>
            <a:pathLst>
              <a:path w="393" h="100">
                <a:moveTo>
                  <a:pt x="390" y="70"/>
                </a:moveTo>
                <a:cubicBezTo>
                  <a:pt x="373" y="75"/>
                  <a:pt x="320" y="59"/>
                  <a:pt x="287" y="61"/>
                </a:cubicBezTo>
                <a:cubicBezTo>
                  <a:pt x="254" y="63"/>
                  <a:pt x="220" y="78"/>
                  <a:pt x="189" y="84"/>
                </a:cubicBezTo>
                <a:cubicBezTo>
                  <a:pt x="158" y="90"/>
                  <a:pt x="130" y="100"/>
                  <a:pt x="99" y="97"/>
                </a:cubicBezTo>
                <a:cubicBezTo>
                  <a:pt x="68" y="94"/>
                  <a:pt x="19" y="81"/>
                  <a:pt x="3" y="69"/>
                </a:cubicBezTo>
                <a:lnTo>
                  <a:pt x="3" y="24"/>
                </a:lnTo>
                <a:cubicBezTo>
                  <a:pt x="0" y="0"/>
                  <a:pt x="69" y="47"/>
                  <a:pt x="99" y="48"/>
                </a:cubicBezTo>
                <a:cubicBezTo>
                  <a:pt x="135" y="48"/>
                  <a:pt x="153" y="49"/>
                  <a:pt x="186" y="37"/>
                </a:cubicBezTo>
                <a:cubicBezTo>
                  <a:pt x="219" y="25"/>
                  <a:pt x="249" y="13"/>
                  <a:pt x="285" y="13"/>
                </a:cubicBezTo>
                <a:cubicBezTo>
                  <a:pt x="321" y="13"/>
                  <a:pt x="373" y="21"/>
                  <a:pt x="390" y="30"/>
                </a:cubicBezTo>
                <a:cubicBezTo>
                  <a:pt x="389" y="50"/>
                  <a:pt x="393" y="46"/>
                  <a:pt x="390" y="70"/>
                </a:cubicBezTo>
                <a:close/>
              </a:path>
            </a:pathLst>
          </a:cu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Line 53"/>
          <p:cNvSpPr/>
          <p:nvPr/>
        </p:nvSpPr>
        <p:spPr>
          <a:xfrm>
            <a:off x="2700000" y="4545000"/>
            <a:ext cx="1403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Line 54"/>
          <p:cNvSpPr/>
          <p:nvPr/>
        </p:nvSpPr>
        <p:spPr>
          <a:xfrm>
            <a:off x="2700000" y="4724280"/>
            <a:ext cx="1403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Line 55"/>
          <p:cNvSpPr/>
          <p:nvPr/>
        </p:nvSpPr>
        <p:spPr>
          <a:xfrm>
            <a:off x="2700000" y="5300640"/>
            <a:ext cx="1403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Line 56"/>
          <p:cNvSpPr/>
          <p:nvPr/>
        </p:nvSpPr>
        <p:spPr>
          <a:xfrm>
            <a:off x="2700000" y="5121000"/>
            <a:ext cx="1403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Line 57"/>
          <p:cNvSpPr/>
          <p:nvPr/>
        </p:nvSpPr>
        <p:spPr>
          <a:xfrm>
            <a:off x="1692000" y="454500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Line 58"/>
          <p:cNvSpPr/>
          <p:nvPr/>
        </p:nvSpPr>
        <p:spPr>
          <a:xfrm>
            <a:off x="1692000" y="472428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Line 59"/>
          <p:cNvSpPr/>
          <p:nvPr/>
        </p:nvSpPr>
        <p:spPr>
          <a:xfrm>
            <a:off x="1692000" y="512100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Line 60"/>
          <p:cNvSpPr/>
          <p:nvPr/>
        </p:nvSpPr>
        <p:spPr>
          <a:xfrm>
            <a:off x="1692000" y="530064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61"/>
          <p:cNvSpPr/>
          <p:nvPr/>
        </p:nvSpPr>
        <p:spPr>
          <a:xfrm>
            <a:off x="1368360" y="4005360"/>
            <a:ext cx="2842560" cy="1546920"/>
          </a:xfrm>
          <a:prstGeom prst="rect">
            <a:avLst/>
          </a:prstGeom>
          <a:solidFill>
            <a:srgbClr val="eaeaea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62"/>
          <p:cNvSpPr/>
          <p:nvPr/>
        </p:nvSpPr>
        <p:spPr>
          <a:xfrm>
            <a:off x="1585800" y="4257720"/>
            <a:ext cx="537480" cy="1115280"/>
          </a:xfrm>
          <a:prstGeom prst="rect">
            <a:avLst/>
          </a:prstGeom>
          <a:solidFill>
            <a:schemeClr val="folHlink">
              <a:alpha val="80000"/>
            </a:schemeClr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63"/>
          <p:cNvSpPr/>
          <p:nvPr/>
        </p:nvSpPr>
        <p:spPr>
          <a:xfrm>
            <a:off x="2592360" y="4257720"/>
            <a:ext cx="1186560" cy="11152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64"/>
          <p:cNvSpPr/>
          <p:nvPr/>
        </p:nvSpPr>
        <p:spPr>
          <a:xfrm>
            <a:off x="2575080" y="4024440"/>
            <a:ext cx="456480" cy="21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Data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26" name="CustomShape 65"/>
          <p:cNvSpPr/>
          <p:nvPr/>
        </p:nvSpPr>
        <p:spPr>
          <a:xfrm>
            <a:off x="1585800" y="4013280"/>
            <a:ext cx="456480" cy="21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Tag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27" name="CustomShape 66"/>
          <p:cNvSpPr/>
          <p:nvPr/>
        </p:nvSpPr>
        <p:spPr>
          <a:xfrm>
            <a:off x="2955960" y="425916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28" name="CustomShape 67"/>
          <p:cNvSpPr/>
          <p:nvPr/>
        </p:nvSpPr>
        <p:spPr>
          <a:xfrm>
            <a:off x="2952720" y="445140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29" name="CustomShape 68"/>
          <p:cNvSpPr/>
          <p:nvPr/>
        </p:nvSpPr>
        <p:spPr>
          <a:xfrm>
            <a:off x="2952720" y="502596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30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30" name="CustomShape 69"/>
          <p:cNvSpPr/>
          <p:nvPr/>
        </p:nvSpPr>
        <p:spPr>
          <a:xfrm>
            <a:off x="2955960" y="520524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31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31" name="CustomShape 70"/>
          <p:cNvSpPr/>
          <p:nvPr/>
        </p:nvSpPr>
        <p:spPr>
          <a:xfrm>
            <a:off x="3780000" y="4257720"/>
            <a:ext cx="215280" cy="111528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71"/>
          <p:cNvSpPr/>
          <p:nvPr/>
        </p:nvSpPr>
        <p:spPr>
          <a:xfrm>
            <a:off x="2124000" y="4257720"/>
            <a:ext cx="215280" cy="111528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72"/>
          <p:cNvSpPr/>
          <p:nvPr/>
        </p:nvSpPr>
        <p:spPr>
          <a:xfrm>
            <a:off x="2093760" y="3965040"/>
            <a:ext cx="293040" cy="33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34" name="CustomShape 73"/>
          <p:cNvSpPr/>
          <p:nvPr/>
        </p:nvSpPr>
        <p:spPr>
          <a:xfrm>
            <a:off x="3744360" y="3975120"/>
            <a:ext cx="289080" cy="30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35" name="CustomShape 74"/>
          <p:cNvSpPr/>
          <p:nvPr/>
        </p:nvSpPr>
        <p:spPr>
          <a:xfrm>
            <a:off x="1476360" y="4746600"/>
            <a:ext cx="2631240" cy="158040"/>
          </a:xfrm>
          <a:custGeom>
            <a:avLst/>
            <a:gdLst/>
            <a:ahLst/>
            <a:rect l="l" t="t" r="r" b="b"/>
            <a:pathLst>
              <a:path w="393" h="100">
                <a:moveTo>
                  <a:pt x="390" y="70"/>
                </a:moveTo>
                <a:cubicBezTo>
                  <a:pt x="373" y="75"/>
                  <a:pt x="320" y="59"/>
                  <a:pt x="287" y="61"/>
                </a:cubicBezTo>
                <a:cubicBezTo>
                  <a:pt x="254" y="63"/>
                  <a:pt x="220" y="78"/>
                  <a:pt x="189" y="84"/>
                </a:cubicBezTo>
                <a:cubicBezTo>
                  <a:pt x="158" y="90"/>
                  <a:pt x="130" y="100"/>
                  <a:pt x="99" y="97"/>
                </a:cubicBezTo>
                <a:cubicBezTo>
                  <a:pt x="68" y="94"/>
                  <a:pt x="19" y="81"/>
                  <a:pt x="3" y="69"/>
                </a:cubicBezTo>
                <a:lnTo>
                  <a:pt x="3" y="24"/>
                </a:lnTo>
                <a:cubicBezTo>
                  <a:pt x="0" y="0"/>
                  <a:pt x="69" y="47"/>
                  <a:pt x="99" y="48"/>
                </a:cubicBezTo>
                <a:cubicBezTo>
                  <a:pt x="135" y="48"/>
                  <a:pt x="153" y="49"/>
                  <a:pt x="186" y="37"/>
                </a:cubicBezTo>
                <a:cubicBezTo>
                  <a:pt x="219" y="25"/>
                  <a:pt x="249" y="13"/>
                  <a:pt x="285" y="13"/>
                </a:cubicBezTo>
                <a:cubicBezTo>
                  <a:pt x="321" y="13"/>
                  <a:pt x="373" y="21"/>
                  <a:pt x="390" y="30"/>
                </a:cubicBezTo>
                <a:cubicBezTo>
                  <a:pt x="389" y="50"/>
                  <a:pt x="393" y="46"/>
                  <a:pt x="390" y="70"/>
                </a:cubicBezTo>
                <a:close/>
              </a:path>
            </a:pathLst>
          </a:cu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Line 75"/>
          <p:cNvSpPr/>
          <p:nvPr/>
        </p:nvSpPr>
        <p:spPr>
          <a:xfrm>
            <a:off x="2592360" y="443700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Line 76"/>
          <p:cNvSpPr/>
          <p:nvPr/>
        </p:nvSpPr>
        <p:spPr>
          <a:xfrm>
            <a:off x="2592360" y="461628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Line 77"/>
          <p:cNvSpPr/>
          <p:nvPr/>
        </p:nvSpPr>
        <p:spPr>
          <a:xfrm>
            <a:off x="2592360" y="519264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Line 78"/>
          <p:cNvSpPr/>
          <p:nvPr/>
        </p:nvSpPr>
        <p:spPr>
          <a:xfrm>
            <a:off x="2592360" y="501300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Line 79"/>
          <p:cNvSpPr/>
          <p:nvPr/>
        </p:nvSpPr>
        <p:spPr>
          <a:xfrm>
            <a:off x="1584000" y="443700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Line 80"/>
          <p:cNvSpPr/>
          <p:nvPr/>
        </p:nvSpPr>
        <p:spPr>
          <a:xfrm>
            <a:off x="1584000" y="461628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Line 81"/>
          <p:cNvSpPr/>
          <p:nvPr/>
        </p:nvSpPr>
        <p:spPr>
          <a:xfrm>
            <a:off x="1584000" y="501300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Line 82"/>
          <p:cNvSpPr/>
          <p:nvPr/>
        </p:nvSpPr>
        <p:spPr>
          <a:xfrm>
            <a:off x="1584000" y="519264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83"/>
          <p:cNvSpPr/>
          <p:nvPr/>
        </p:nvSpPr>
        <p:spPr>
          <a:xfrm>
            <a:off x="1260360" y="3890880"/>
            <a:ext cx="2842560" cy="154692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84"/>
          <p:cNvSpPr/>
          <p:nvPr/>
        </p:nvSpPr>
        <p:spPr>
          <a:xfrm>
            <a:off x="1477800" y="4143240"/>
            <a:ext cx="537480" cy="1115280"/>
          </a:xfrm>
          <a:prstGeom prst="rect">
            <a:avLst/>
          </a:prstGeom>
          <a:solidFill>
            <a:schemeClr val="folHlink">
              <a:alpha val="80000"/>
            </a:schemeClr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85"/>
          <p:cNvSpPr/>
          <p:nvPr/>
        </p:nvSpPr>
        <p:spPr>
          <a:xfrm>
            <a:off x="2484360" y="4143240"/>
            <a:ext cx="1186560" cy="11152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86"/>
          <p:cNvSpPr/>
          <p:nvPr/>
        </p:nvSpPr>
        <p:spPr>
          <a:xfrm>
            <a:off x="2467080" y="3909960"/>
            <a:ext cx="456480" cy="21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Data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48" name="CustomShape 87"/>
          <p:cNvSpPr/>
          <p:nvPr/>
        </p:nvSpPr>
        <p:spPr>
          <a:xfrm>
            <a:off x="1477800" y="3898800"/>
            <a:ext cx="456480" cy="212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Tag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49" name="CustomShape 88"/>
          <p:cNvSpPr/>
          <p:nvPr/>
        </p:nvSpPr>
        <p:spPr>
          <a:xfrm>
            <a:off x="2847960" y="414504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50" name="CustomShape 89"/>
          <p:cNvSpPr/>
          <p:nvPr/>
        </p:nvSpPr>
        <p:spPr>
          <a:xfrm>
            <a:off x="2844720" y="4336920"/>
            <a:ext cx="456480" cy="151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51" name="CustomShape 90"/>
          <p:cNvSpPr/>
          <p:nvPr/>
        </p:nvSpPr>
        <p:spPr>
          <a:xfrm>
            <a:off x="2844720" y="4911840"/>
            <a:ext cx="594720" cy="15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254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52" name="CustomShape 91"/>
          <p:cNvSpPr/>
          <p:nvPr/>
        </p:nvSpPr>
        <p:spPr>
          <a:xfrm>
            <a:off x="2847960" y="5091120"/>
            <a:ext cx="554760" cy="15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Line 255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53" name="CustomShape 92"/>
          <p:cNvSpPr/>
          <p:nvPr/>
        </p:nvSpPr>
        <p:spPr>
          <a:xfrm>
            <a:off x="3672000" y="4143240"/>
            <a:ext cx="215280" cy="111528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93"/>
          <p:cNvSpPr/>
          <p:nvPr/>
        </p:nvSpPr>
        <p:spPr>
          <a:xfrm>
            <a:off x="2016000" y="4143240"/>
            <a:ext cx="215280" cy="1115280"/>
          </a:xfrm>
          <a:prstGeom prst="rect">
            <a:avLst/>
          </a:prstGeom>
          <a:solidFill>
            <a:srgbClr val="ffffff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94"/>
          <p:cNvSpPr/>
          <p:nvPr/>
        </p:nvSpPr>
        <p:spPr>
          <a:xfrm>
            <a:off x="1986120" y="3850560"/>
            <a:ext cx="293040" cy="33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56" name="CustomShape 95"/>
          <p:cNvSpPr/>
          <p:nvPr/>
        </p:nvSpPr>
        <p:spPr>
          <a:xfrm>
            <a:off x="3636360" y="3861000"/>
            <a:ext cx="289080" cy="30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57" name="CustomShape 96"/>
          <p:cNvSpPr/>
          <p:nvPr/>
        </p:nvSpPr>
        <p:spPr>
          <a:xfrm>
            <a:off x="1368360" y="4632480"/>
            <a:ext cx="2631240" cy="158040"/>
          </a:xfrm>
          <a:custGeom>
            <a:avLst/>
            <a:gdLst/>
            <a:ahLst/>
            <a:rect l="l" t="t" r="r" b="b"/>
            <a:pathLst>
              <a:path w="393" h="100">
                <a:moveTo>
                  <a:pt x="390" y="70"/>
                </a:moveTo>
                <a:cubicBezTo>
                  <a:pt x="373" y="75"/>
                  <a:pt x="320" y="59"/>
                  <a:pt x="287" y="61"/>
                </a:cubicBezTo>
                <a:cubicBezTo>
                  <a:pt x="254" y="63"/>
                  <a:pt x="220" y="78"/>
                  <a:pt x="189" y="84"/>
                </a:cubicBezTo>
                <a:cubicBezTo>
                  <a:pt x="158" y="90"/>
                  <a:pt x="130" y="100"/>
                  <a:pt x="99" y="97"/>
                </a:cubicBezTo>
                <a:cubicBezTo>
                  <a:pt x="68" y="94"/>
                  <a:pt x="19" y="81"/>
                  <a:pt x="3" y="69"/>
                </a:cubicBezTo>
                <a:lnTo>
                  <a:pt x="3" y="24"/>
                </a:lnTo>
                <a:cubicBezTo>
                  <a:pt x="0" y="0"/>
                  <a:pt x="69" y="47"/>
                  <a:pt x="99" y="48"/>
                </a:cubicBezTo>
                <a:cubicBezTo>
                  <a:pt x="135" y="48"/>
                  <a:pt x="153" y="49"/>
                  <a:pt x="186" y="37"/>
                </a:cubicBezTo>
                <a:cubicBezTo>
                  <a:pt x="219" y="25"/>
                  <a:pt x="249" y="13"/>
                  <a:pt x="285" y="13"/>
                </a:cubicBezTo>
                <a:cubicBezTo>
                  <a:pt x="321" y="13"/>
                  <a:pt x="373" y="21"/>
                  <a:pt x="390" y="30"/>
                </a:cubicBezTo>
                <a:cubicBezTo>
                  <a:pt x="389" y="50"/>
                  <a:pt x="393" y="46"/>
                  <a:pt x="390" y="70"/>
                </a:cubicBezTo>
                <a:close/>
              </a:path>
            </a:pathLst>
          </a:cu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Line 97"/>
          <p:cNvSpPr/>
          <p:nvPr/>
        </p:nvSpPr>
        <p:spPr>
          <a:xfrm>
            <a:off x="2484360" y="432252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Line 98"/>
          <p:cNvSpPr/>
          <p:nvPr/>
        </p:nvSpPr>
        <p:spPr>
          <a:xfrm>
            <a:off x="2484360" y="450180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Line 99"/>
          <p:cNvSpPr/>
          <p:nvPr/>
        </p:nvSpPr>
        <p:spPr>
          <a:xfrm>
            <a:off x="2484360" y="507816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Line 100"/>
          <p:cNvSpPr/>
          <p:nvPr/>
        </p:nvSpPr>
        <p:spPr>
          <a:xfrm>
            <a:off x="2484360" y="4898880"/>
            <a:ext cx="14032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Line 101"/>
          <p:cNvSpPr/>
          <p:nvPr/>
        </p:nvSpPr>
        <p:spPr>
          <a:xfrm>
            <a:off x="1476360" y="432252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Line 102"/>
          <p:cNvSpPr/>
          <p:nvPr/>
        </p:nvSpPr>
        <p:spPr>
          <a:xfrm>
            <a:off x="1476360" y="450180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Line 103"/>
          <p:cNvSpPr/>
          <p:nvPr/>
        </p:nvSpPr>
        <p:spPr>
          <a:xfrm>
            <a:off x="1476360" y="489888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Line 104"/>
          <p:cNvSpPr/>
          <p:nvPr/>
        </p:nvSpPr>
        <p:spPr>
          <a:xfrm>
            <a:off x="1476360" y="5078160"/>
            <a:ext cx="7556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105"/>
          <p:cNvSpPr/>
          <p:nvPr/>
        </p:nvSpPr>
        <p:spPr>
          <a:xfrm>
            <a:off x="1461240" y="5954760"/>
            <a:ext cx="2506320" cy="30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v - valid bit     d - dirty bit(s)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67" name="CustomShape 106"/>
          <p:cNvSpPr/>
          <p:nvPr/>
        </p:nvSpPr>
        <p:spPr>
          <a:xfrm>
            <a:off x="8012160" y="3429000"/>
            <a:ext cx="366120" cy="3232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8" name="CustomShape 107"/>
          <p:cNvSpPr/>
          <p:nvPr/>
        </p:nvSpPr>
        <p:spPr>
          <a:xfrm>
            <a:off x="7645320" y="3429000"/>
            <a:ext cx="366120" cy="3232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1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69" name="CustomShape 108"/>
          <p:cNvSpPr/>
          <p:nvPr/>
        </p:nvSpPr>
        <p:spPr>
          <a:xfrm>
            <a:off x="7278840" y="3429000"/>
            <a:ext cx="366120" cy="3232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2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0" name="CustomShape 109"/>
          <p:cNvSpPr/>
          <p:nvPr/>
        </p:nvSpPr>
        <p:spPr>
          <a:xfrm>
            <a:off x="6912000" y="3430440"/>
            <a:ext cx="366120" cy="3214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3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1" name="CustomShape 110"/>
          <p:cNvSpPr/>
          <p:nvPr/>
        </p:nvSpPr>
        <p:spPr>
          <a:xfrm>
            <a:off x="6545160" y="3430440"/>
            <a:ext cx="366120" cy="3214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2" name="CustomShape 111"/>
          <p:cNvSpPr/>
          <p:nvPr/>
        </p:nvSpPr>
        <p:spPr>
          <a:xfrm>
            <a:off x="6178680" y="3430440"/>
            <a:ext cx="366120" cy="3214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5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3" name="CustomShape 112"/>
          <p:cNvSpPr/>
          <p:nvPr/>
        </p:nvSpPr>
        <p:spPr>
          <a:xfrm>
            <a:off x="5811840" y="3430440"/>
            <a:ext cx="366120" cy="3214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6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4" name="CustomShape 113"/>
          <p:cNvSpPr/>
          <p:nvPr/>
        </p:nvSpPr>
        <p:spPr>
          <a:xfrm>
            <a:off x="5445000" y="3430440"/>
            <a:ext cx="366120" cy="3214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7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875" name="CustomShape 114"/>
          <p:cNvSpPr/>
          <p:nvPr/>
        </p:nvSpPr>
        <p:spPr>
          <a:xfrm>
            <a:off x="8379000" y="3429000"/>
            <a:ext cx="332640" cy="3232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76" name="Line 115"/>
          <p:cNvSpPr/>
          <p:nvPr/>
        </p:nvSpPr>
        <p:spPr>
          <a:xfrm flipV="1">
            <a:off x="3887640" y="3429000"/>
            <a:ext cx="1512720" cy="720720"/>
          </a:xfrm>
          <a:prstGeom prst="line">
            <a:avLst/>
          </a:prstGeom>
          <a:ln cap="rnd" w="1260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Line 116"/>
          <p:cNvSpPr/>
          <p:nvPr/>
        </p:nvSpPr>
        <p:spPr>
          <a:xfrm flipV="1">
            <a:off x="3887640" y="3752640"/>
            <a:ext cx="1512720" cy="568440"/>
          </a:xfrm>
          <a:prstGeom prst="line">
            <a:avLst/>
          </a:prstGeom>
          <a:ln cap="rnd" w="1260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Line 117"/>
          <p:cNvSpPr/>
          <p:nvPr/>
        </p:nvSpPr>
        <p:spPr>
          <a:xfrm>
            <a:off x="6804000" y="1989000"/>
            <a:ext cx="360" cy="111600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Line 118"/>
          <p:cNvSpPr/>
          <p:nvPr/>
        </p:nvSpPr>
        <p:spPr>
          <a:xfrm flipH="1">
            <a:off x="1726920" y="2192040"/>
            <a:ext cx="127080" cy="1206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119"/>
          <p:cNvSpPr/>
          <p:nvPr/>
        </p:nvSpPr>
        <p:spPr>
          <a:xfrm>
            <a:off x="1440000" y="2013120"/>
            <a:ext cx="467640" cy="33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19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81" name="Line 120"/>
          <p:cNvSpPr/>
          <p:nvPr/>
        </p:nvSpPr>
        <p:spPr>
          <a:xfrm>
            <a:off x="1796760" y="2004840"/>
            <a:ext cx="360" cy="176544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21"/>
          <p:cNvSpPr/>
          <p:nvPr/>
        </p:nvSpPr>
        <p:spPr>
          <a:xfrm>
            <a:off x="4680000" y="4076640"/>
            <a:ext cx="4247280" cy="255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43080" indent="-34236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Cache has 8 words of data in each line</a:t>
            </a:r>
            <a:endParaRPr b="0" lang="en-IN" sz="1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Each cache line contains </a:t>
            </a:r>
            <a:r>
              <a:rPr b="0" i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Dirty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 bit(s)</a:t>
            </a:r>
            <a:endParaRPr b="0" lang="en-IN" sz="1700" spc="-1" strike="noStrike">
              <a:latin typeface="Arial"/>
            </a:endParaRPr>
          </a:p>
          <a:p>
            <a:pPr lvl="1" marL="719280" indent="-23436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Indicates whether a particular cache line was modified by the ARM core</a:t>
            </a:r>
            <a:endParaRPr b="0" lang="en-IN" sz="16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Each cache line can be </a:t>
            </a:r>
            <a:r>
              <a:rPr b="0" i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Valid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 or invalid</a:t>
            </a:r>
            <a:endParaRPr b="0" lang="en-IN" sz="1700" spc="-1" strike="noStrike">
              <a:latin typeface="Arial"/>
            </a:endParaRPr>
          </a:p>
          <a:p>
            <a:pPr lvl="1" marL="719280" indent="-23436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An invalid line is not considered when performing a Cache Lookup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83" name="Line 122"/>
          <p:cNvSpPr/>
          <p:nvPr/>
        </p:nvSpPr>
        <p:spPr>
          <a:xfrm>
            <a:off x="5448240" y="2004840"/>
            <a:ext cx="360" cy="7207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Line 123"/>
          <p:cNvSpPr/>
          <p:nvPr/>
        </p:nvSpPr>
        <p:spPr>
          <a:xfrm flipH="1">
            <a:off x="3095280" y="2698920"/>
            <a:ext cx="2352960" cy="457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Line 124"/>
          <p:cNvSpPr/>
          <p:nvPr/>
        </p:nvSpPr>
        <p:spPr>
          <a:xfrm>
            <a:off x="3095280" y="2744640"/>
            <a:ext cx="360" cy="104472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125"/>
          <p:cNvSpPr/>
          <p:nvPr/>
        </p:nvSpPr>
        <p:spPr>
          <a:xfrm rot="16200000">
            <a:off x="252360" y="4437720"/>
            <a:ext cx="970920" cy="53892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Victim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Counter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7" name="Line 126"/>
          <p:cNvSpPr/>
          <p:nvPr/>
        </p:nvSpPr>
        <p:spPr>
          <a:xfrm>
            <a:off x="1008000" y="4724280"/>
            <a:ext cx="25056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Cortex MPCore Processors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89" name="CustomShape 2"/>
          <p:cNvSpPr/>
          <p:nvPr/>
        </p:nvSpPr>
        <p:spPr>
          <a:xfrm>
            <a:off x="233280" y="906480"/>
            <a:ext cx="8910000" cy="2164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Standard Cortex cores, with additional logic to support MPCore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Available as 1-4 CPU variants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Include integrated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Interrupt controller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Snoop Control Unit (SCU)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Timers and Watchdogs</a:t>
            </a:r>
            <a:endParaRPr b="0" lang="en-IN" sz="1700" spc="-1" strike="noStrike">
              <a:latin typeface="Arial"/>
            </a:endParaRPr>
          </a:p>
        </p:txBody>
      </p:sp>
      <p:pic>
        <p:nvPicPr>
          <p:cNvPr id="890" name="Picture 95" descr=""/>
          <p:cNvPicPr/>
          <p:nvPr/>
        </p:nvPicPr>
        <p:blipFill>
          <a:blip r:embed="rId1"/>
          <a:stretch/>
        </p:blipFill>
        <p:spPr>
          <a:xfrm>
            <a:off x="4857840" y="2887560"/>
            <a:ext cx="3175920" cy="3540960"/>
          </a:xfrm>
          <a:prstGeom prst="rect">
            <a:avLst/>
          </a:prstGeom>
          <a:ln w="9360">
            <a:noFill/>
          </a:ln>
        </p:spPr>
      </p:pic>
      <p:pic>
        <p:nvPicPr>
          <p:cNvPr id="891" name="Picture 2" descr=""/>
          <p:cNvPicPr/>
          <p:nvPr/>
        </p:nvPicPr>
        <p:blipFill>
          <a:blip r:embed="rId2"/>
          <a:stretch/>
        </p:blipFill>
        <p:spPr>
          <a:xfrm>
            <a:off x="571680" y="2970360"/>
            <a:ext cx="3785400" cy="3386880"/>
          </a:xfrm>
          <a:prstGeom prst="rect">
            <a:avLst/>
          </a:prstGeom>
          <a:ln w="25560">
            <a:noFill/>
          </a:ln>
        </p:spPr>
      </p:pic>
    </p:spTree>
  </p:cSld>
  <p:transition>
    <p:pull dir="ru"/>
  </p:transition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Snoop Control Unit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93" name="CustomShape 2"/>
          <p:cNvSpPr/>
          <p:nvPr/>
        </p:nvSpPr>
        <p:spPr>
          <a:xfrm>
            <a:off x="214200" y="906480"/>
            <a:ext cx="8929080" cy="2307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 Snoop Control Unit (SCU) maintains coherency between L1 data caches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Duplicated Tag RAMs keep track of what data is allocated in each CPU’s cache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Separate interfaces into L1 data caches for coherency maintenance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Arbitrates accesses to L2 AXI master interface(s), for both instructions and data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Optionally, can use address filtering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Directing accesses to configured memory range to AXI Master port 1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894" name="CustomShape 3"/>
          <p:cNvSpPr/>
          <p:nvPr/>
        </p:nvSpPr>
        <p:spPr>
          <a:xfrm>
            <a:off x="1906560" y="3787920"/>
            <a:ext cx="5330160" cy="1007280"/>
          </a:xfrm>
          <a:prstGeom prst="rect">
            <a:avLst/>
          </a:prstGeom>
          <a:solidFill>
            <a:srgbClr val="ffff99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4"/>
          <p:cNvSpPr/>
          <p:nvPr/>
        </p:nvSpPr>
        <p:spPr>
          <a:xfrm>
            <a:off x="1727280" y="3571920"/>
            <a:ext cx="5688720" cy="2628360"/>
          </a:xfrm>
          <a:prstGeom prst="rect">
            <a:avLst/>
          </a:prstGeom>
          <a:noFill/>
          <a:ln w="255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Line 5"/>
          <p:cNvSpPr/>
          <p:nvPr/>
        </p:nvSpPr>
        <p:spPr>
          <a:xfrm>
            <a:off x="3132000" y="3787560"/>
            <a:ext cx="360" cy="504720"/>
          </a:xfrm>
          <a:prstGeom prst="line">
            <a:avLst/>
          </a:prstGeom>
          <a:ln w="38160">
            <a:solidFill>
              <a:schemeClr val="accent2"/>
            </a:solidFill>
            <a:round/>
            <a:headEnd len="med" type="triangle" w="lg"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Line 6"/>
          <p:cNvSpPr/>
          <p:nvPr/>
        </p:nvSpPr>
        <p:spPr>
          <a:xfrm>
            <a:off x="6011640" y="3787560"/>
            <a:ext cx="1800" cy="504720"/>
          </a:xfrm>
          <a:prstGeom prst="line">
            <a:avLst/>
          </a:prstGeom>
          <a:ln cap="rnd" w="38160">
            <a:solidFill>
              <a:schemeClr val="accent2"/>
            </a:solidFill>
            <a:custDash>
              <a:ds d="100000" sp="100000"/>
            </a:custDash>
            <a:round/>
            <a:headEnd len="med" type="triangle" w="lg"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7"/>
          <p:cNvSpPr/>
          <p:nvPr/>
        </p:nvSpPr>
        <p:spPr>
          <a:xfrm>
            <a:off x="1908000" y="5300640"/>
            <a:ext cx="970920" cy="71856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8"/>
          <p:cNvSpPr/>
          <p:nvPr/>
        </p:nvSpPr>
        <p:spPr>
          <a:xfrm>
            <a:off x="1953000" y="5695920"/>
            <a:ext cx="884880" cy="322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CPU0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0" name="CustomShape 9"/>
          <p:cNvSpPr/>
          <p:nvPr/>
        </p:nvSpPr>
        <p:spPr>
          <a:xfrm>
            <a:off x="1908000" y="5300640"/>
            <a:ext cx="484920" cy="32328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D$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01" name="CustomShape 10"/>
          <p:cNvSpPr/>
          <p:nvPr/>
        </p:nvSpPr>
        <p:spPr>
          <a:xfrm>
            <a:off x="2394000" y="5300640"/>
            <a:ext cx="484920" cy="32328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I$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02" name="CustomShape 11"/>
          <p:cNvSpPr/>
          <p:nvPr/>
        </p:nvSpPr>
        <p:spPr>
          <a:xfrm>
            <a:off x="3348000" y="5300640"/>
            <a:ext cx="970920" cy="71856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12"/>
          <p:cNvSpPr/>
          <p:nvPr/>
        </p:nvSpPr>
        <p:spPr>
          <a:xfrm>
            <a:off x="3393000" y="5695920"/>
            <a:ext cx="884880" cy="322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CPU1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4" name="CustomShape 13"/>
          <p:cNvSpPr/>
          <p:nvPr/>
        </p:nvSpPr>
        <p:spPr>
          <a:xfrm>
            <a:off x="3348000" y="5300640"/>
            <a:ext cx="484920" cy="32328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D$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05" name="CustomShape 14"/>
          <p:cNvSpPr/>
          <p:nvPr/>
        </p:nvSpPr>
        <p:spPr>
          <a:xfrm>
            <a:off x="3833640" y="5300640"/>
            <a:ext cx="484920" cy="32328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I$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06" name="CustomShape 15"/>
          <p:cNvSpPr/>
          <p:nvPr/>
        </p:nvSpPr>
        <p:spPr>
          <a:xfrm>
            <a:off x="4788000" y="5300640"/>
            <a:ext cx="970920" cy="71856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16"/>
          <p:cNvSpPr/>
          <p:nvPr/>
        </p:nvSpPr>
        <p:spPr>
          <a:xfrm>
            <a:off x="4832640" y="5695920"/>
            <a:ext cx="884880" cy="322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CPU2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8" name="CustomShape 17"/>
          <p:cNvSpPr/>
          <p:nvPr/>
        </p:nvSpPr>
        <p:spPr>
          <a:xfrm>
            <a:off x="4788000" y="5300640"/>
            <a:ext cx="484920" cy="32328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D$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09" name="CustomShape 18"/>
          <p:cNvSpPr/>
          <p:nvPr/>
        </p:nvSpPr>
        <p:spPr>
          <a:xfrm>
            <a:off x="5273640" y="5300640"/>
            <a:ext cx="484920" cy="32328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I$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10" name="CustomShape 19"/>
          <p:cNvSpPr/>
          <p:nvPr/>
        </p:nvSpPr>
        <p:spPr>
          <a:xfrm>
            <a:off x="6227640" y="5300640"/>
            <a:ext cx="970920" cy="71856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20"/>
          <p:cNvSpPr/>
          <p:nvPr/>
        </p:nvSpPr>
        <p:spPr>
          <a:xfrm>
            <a:off x="6272640" y="5695920"/>
            <a:ext cx="884880" cy="322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CPU3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12" name="CustomShape 21"/>
          <p:cNvSpPr/>
          <p:nvPr/>
        </p:nvSpPr>
        <p:spPr>
          <a:xfrm>
            <a:off x="6227640" y="5300640"/>
            <a:ext cx="484920" cy="32328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D$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13" name="CustomShape 22"/>
          <p:cNvSpPr/>
          <p:nvPr/>
        </p:nvSpPr>
        <p:spPr>
          <a:xfrm>
            <a:off x="6713640" y="5300640"/>
            <a:ext cx="484920" cy="323280"/>
          </a:xfrm>
          <a:prstGeom prst="rect">
            <a:avLst/>
          </a:prstGeom>
          <a:solidFill>
            <a:schemeClr val="bg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I$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14" name="Line 23"/>
          <p:cNvSpPr/>
          <p:nvPr/>
        </p:nvSpPr>
        <p:spPr>
          <a:xfrm>
            <a:off x="1979280" y="4292280"/>
            <a:ext cx="5185080" cy="3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Line 24"/>
          <p:cNvSpPr/>
          <p:nvPr/>
        </p:nvSpPr>
        <p:spPr>
          <a:xfrm flipH="1" flipV="1">
            <a:off x="2627280" y="4292280"/>
            <a:ext cx="1440" cy="1008360"/>
          </a:xfrm>
          <a:prstGeom prst="line">
            <a:avLst/>
          </a:prstGeom>
          <a:ln w="25560">
            <a:solidFill>
              <a:schemeClr val="accent2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Line 25"/>
          <p:cNvSpPr/>
          <p:nvPr/>
        </p:nvSpPr>
        <p:spPr>
          <a:xfrm flipH="1" flipV="1">
            <a:off x="3779640" y="4292280"/>
            <a:ext cx="1440" cy="1008360"/>
          </a:xfrm>
          <a:prstGeom prst="line">
            <a:avLst/>
          </a:prstGeom>
          <a:ln w="25560">
            <a:solidFill>
              <a:schemeClr val="accent2"/>
            </a:solidFill>
            <a:round/>
            <a:headEnd len="lg" type="triangle" w="lg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Line 26"/>
          <p:cNvSpPr/>
          <p:nvPr/>
        </p:nvSpPr>
        <p:spPr>
          <a:xfrm flipV="1">
            <a:off x="5508360" y="4292280"/>
            <a:ext cx="360" cy="1008360"/>
          </a:xfrm>
          <a:prstGeom prst="line">
            <a:avLst/>
          </a:prstGeom>
          <a:ln w="25560">
            <a:solidFill>
              <a:schemeClr val="accent2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Line 27"/>
          <p:cNvSpPr/>
          <p:nvPr/>
        </p:nvSpPr>
        <p:spPr>
          <a:xfrm flipV="1">
            <a:off x="6661080" y="4292280"/>
            <a:ext cx="360" cy="1005120"/>
          </a:xfrm>
          <a:prstGeom prst="line">
            <a:avLst/>
          </a:prstGeom>
          <a:ln w="25560">
            <a:solidFill>
              <a:schemeClr val="accent2"/>
            </a:solidFill>
            <a:round/>
            <a:headEnd len="lg" type="triangle" w="lg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Line 28"/>
          <p:cNvSpPr/>
          <p:nvPr/>
        </p:nvSpPr>
        <p:spPr>
          <a:xfrm flipV="1">
            <a:off x="2339640" y="4292280"/>
            <a:ext cx="360" cy="1006560"/>
          </a:xfrm>
          <a:prstGeom prst="line">
            <a:avLst/>
          </a:prstGeom>
          <a:ln w="25560">
            <a:solidFill>
              <a:schemeClr val="accent2"/>
            </a:solidFill>
            <a:round/>
            <a:headEnd len="lg" type="triangle" w="lg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Line 29"/>
          <p:cNvSpPr/>
          <p:nvPr/>
        </p:nvSpPr>
        <p:spPr>
          <a:xfrm flipV="1">
            <a:off x="4066920" y="4292280"/>
            <a:ext cx="360" cy="1008360"/>
          </a:xfrm>
          <a:prstGeom prst="line">
            <a:avLst/>
          </a:prstGeom>
          <a:ln w="25560">
            <a:solidFill>
              <a:schemeClr val="accent2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Line 30"/>
          <p:cNvSpPr/>
          <p:nvPr/>
        </p:nvSpPr>
        <p:spPr>
          <a:xfrm flipV="1">
            <a:off x="5221080" y="4292280"/>
            <a:ext cx="360" cy="1008360"/>
          </a:xfrm>
          <a:prstGeom prst="line">
            <a:avLst/>
          </a:prstGeom>
          <a:ln w="25560">
            <a:solidFill>
              <a:schemeClr val="accent2"/>
            </a:solidFill>
            <a:round/>
            <a:headEnd len="lg" type="triangle" w="lg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Line 31"/>
          <p:cNvSpPr/>
          <p:nvPr/>
        </p:nvSpPr>
        <p:spPr>
          <a:xfrm flipH="1" flipV="1">
            <a:off x="6948360" y="4292280"/>
            <a:ext cx="1440" cy="1008360"/>
          </a:xfrm>
          <a:prstGeom prst="line">
            <a:avLst/>
          </a:prstGeom>
          <a:ln w="25560">
            <a:solidFill>
              <a:schemeClr val="accent2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Line 32"/>
          <p:cNvSpPr/>
          <p:nvPr/>
        </p:nvSpPr>
        <p:spPr>
          <a:xfrm flipV="1">
            <a:off x="6372000" y="4292280"/>
            <a:ext cx="360" cy="1008360"/>
          </a:xfrm>
          <a:prstGeom prst="line">
            <a:avLst/>
          </a:prstGeom>
          <a:ln w="25560">
            <a:solidFill>
              <a:schemeClr val="hlink"/>
            </a:solidFill>
            <a:round/>
            <a:headEnd len="lg" type="triangle" w="lg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Line 33"/>
          <p:cNvSpPr/>
          <p:nvPr/>
        </p:nvSpPr>
        <p:spPr>
          <a:xfrm flipV="1">
            <a:off x="4932360" y="4292280"/>
            <a:ext cx="360" cy="1008360"/>
          </a:xfrm>
          <a:prstGeom prst="line">
            <a:avLst/>
          </a:prstGeom>
          <a:ln w="25560">
            <a:solidFill>
              <a:schemeClr val="hlink"/>
            </a:solidFill>
            <a:round/>
            <a:headEnd len="lg" type="triangle" w="lg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Line 34"/>
          <p:cNvSpPr/>
          <p:nvPr/>
        </p:nvSpPr>
        <p:spPr>
          <a:xfrm flipV="1">
            <a:off x="3492360" y="4292280"/>
            <a:ext cx="360" cy="1008360"/>
          </a:xfrm>
          <a:prstGeom prst="line">
            <a:avLst/>
          </a:prstGeom>
          <a:ln w="25560">
            <a:solidFill>
              <a:schemeClr val="hlink"/>
            </a:solidFill>
            <a:round/>
            <a:headEnd len="lg" type="triangle" w="lg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Line 35"/>
          <p:cNvSpPr/>
          <p:nvPr/>
        </p:nvSpPr>
        <p:spPr>
          <a:xfrm flipV="1">
            <a:off x="2052360" y="4292280"/>
            <a:ext cx="360" cy="1008360"/>
          </a:xfrm>
          <a:prstGeom prst="line">
            <a:avLst/>
          </a:prstGeom>
          <a:ln w="25560">
            <a:solidFill>
              <a:schemeClr val="hlink"/>
            </a:solidFill>
            <a:round/>
            <a:headEnd len="lg" type="triangle" w="lg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36"/>
          <p:cNvSpPr/>
          <p:nvPr/>
        </p:nvSpPr>
        <p:spPr>
          <a:xfrm>
            <a:off x="1908000" y="3895560"/>
            <a:ext cx="5326920" cy="352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79200" rIns="79200" tIns="39600" bIns="396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Snoop Control Unit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8" name="CustomShape 37"/>
          <p:cNvSpPr/>
          <p:nvPr/>
        </p:nvSpPr>
        <p:spPr>
          <a:xfrm>
            <a:off x="1908000" y="4508640"/>
            <a:ext cx="575640" cy="28656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TAG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29" name="CustomShape 38"/>
          <p:cNvSpPr/>
          <p:nvPr/>
        </p:nvSpPr>
        <p:spPr>
          <a:xfrm>
            <a:off x="3348000" y="4508640"/>
            <a:ext cx="575640" cy="28656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TAG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30" name="CustomShape 39"/>
          <p:cNvSpPr/>
          <p:nvPr/>
        </p:nvSpPr>
        <p:spPr>
          <a:xfrm>
            <a:off x="4788000" y="4508640"/>
            <a:ext cx="575640" cy="28656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TAG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31" name="CustomShape 40"/>
          <p:cNvSpPr/>
          <p:nvPr/>
        </p:nvSpPr>
        <p:spPr>
          <a:xfrm>
            <a:off x="6227640" y="4508640"/>
            <a:ext cx="575640" cy="28656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TAG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32" name="CustomShape 41"/>
          <p:cNvSpPr/>
          <p:nvPr/>
        </p:nvSpPr>
        <p:spPr>
          <a:xfrm>
            <a:off x="2411280" y="3571920"/>
            <a:ext cx="1439280" cy="2152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79200" rIns="79200" tIns="39600" bIns="396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AXI Master 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3" name="CustomShape 42"/>
          <p:cNvSpPr/>
          <p:nvPr/>
        </p:nvSpPr>
        <p:spPr>
          <a:xfrm>
            <a:off x="5292720" y="3571920"/>
            <a:ext cx="1439280" cy="2152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79200" rIns="79200" tIns="39600" bIns="396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AXI Master 1</a:t>
            </a: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59" dur="indefinite" restart="never" nodeType="tmRoot">
          <p:childTnLst>
            <p:seq>
              <p:cTn id="160" dur="indefinite" nodeType="mainSeq">
                <p:childTnLst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5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3" dur="500" fill="hold"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500" fill="hold"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149" end="1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9" dur="500" fill="hold"/>
                                        <p:tgtEl>
                                          <p:spTgt spid="893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893">
                                            <p:txEl>
                                              <p:pRg st="215" end="2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298" end="2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336" end="3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479840" y="3260880"/>
            <a:ext cx="183600" cy="3358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4479840" y="3260880"/>
            <a:ext cx="183600" cy="33588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Picture 1" descr=""/>
          <p:cNvPicPr/>
          <p:nvPr/>
        </p:nvPicPr>
        <p:blipFill>
          <a:blip r:embed="rId1"/>
          <a:stretch/>
        </p:blipFill>
        <p:spPr>
          <a:xfrm>
            <a:off x="118080" y="1192320"/>
            <a:ext cx="8918640" cy="455112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  <a:ea typeface="DejaVu Sans"/>
              </a:rPr>
              <a:t>ARM Offices Worldwide</a:t>
            </a:r>
            <a:endParaRPr b="0" lang="en-IN" sz="36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Interrupt Controller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35" name="CustomShape 2"/>
          <p:cNvSpPr/>
          <p:nvPr/>
        </p:nvSpPr>
        <p:spPr>
          <a:xfrm>
            <a:off x="233280" y="906480"/>
            <a:ext cx="4338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9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MPCore processors include an integrated Interrupt Controller (IC)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Implementation of the Generic Interrupt Controller (GIC) architecture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 IC provides: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Configurable number of external interrupts (max 224)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Interrupt prioritization and pre-emption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Interrupt routing to different cores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Enabled per CPU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When not enabled, that CPU will use legacy nIRQ[n] and nFIQ[n] signals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936" name="CustomShape 3"/>
          <p:cNvSpPr/>
          <p:nvPr/>
        </p:nvSpPr>
        <p:spPr>
          <a:xfrm>
            <a:off x="4714920" y="3056040"/>
            <a:ext cx="3857040" cy="356400"/>
          </a:xfrm>
          <a:prstGeom prst="rect">
            <a:avLst/>
          </a:prstGeom>
          <a:noFill/>
          <a:ln w="255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79200" rIns="79200" tIns="39600" bIns="396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Interrupt Controller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7" name="CustomShape 4"/>
          <p:cNvSpPr/>
          <p:nvPr/>
        </p:nvSpPr>
        <p:spPr>
          <a:xfrm rot="5400000">
            <a:off x="4859280" y="2697840"/>
            <a:ext cx="7135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5"/>
          <p:cNvSpPr/>
          <p:nvPr/>
        </p:nvSpPr>
        <p:spPr>
          <a:xfrm rot="5400000">
            <a:off x="5002200" y="2697840"/>
            <a:ext cx="7135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6"/>
          <p:cNvSpPr/>
          <p:nvPr/>
        </p:nvSpPr>
        <p:spPr>
          <a:xfrm rot="5400000">
            <a:off x="5145120" y="2697840"/>
            <a:ext cx="7135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7"/>
          <p:cNvSpPr/>
          <p:nvPr/>
        </p:nvSpPr>
        <p:spPr>
          <a:xfrm rot="5400000">
            <a:off x="5288040" y="2697840"/>
            <a:ext cx="7135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8"/>
          <p:cNvSpPr/>
          <p:nvPr/>
        </p:nvSpPr>
        <p:spPr>
          <a:xfrm rot="5400000">
            <a:off x="5430960" y="2697840"/>
            <a:ext cx="7135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9"/>
          <p:cNvSpPr/>
          <p:nvPr/>
        </p:nvSpPr>
        <p:spPr>
          <a:xfrm>
            <a:off x="5786280" y="2556000"/>
            <a:ext cx="642240" cy="36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.......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3" name="CustomShape 10"/>
          <p:cNvSpPr/>
          <p:nvPr/>
        </p:nvSpPr>
        <p:spPr>
          <a:xfrm>
            <a:off x="5000760" y="1857240"/>
            <a:ext cx="1571040" cy="516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External Interrupt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Sources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44" name="CustomShape 11"/>
          <p:cNvSpPr/>
          <p:nvPr/>
        </p:nvSpPr>
        <p:spPr>
          <a:xfrm>
            <a:off x="6929280" y="4056120"/>
            <a:ext cx="1213560" cy="92808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Arial"/>
                <a:ea typeface="DejaVu Sans"/>
              </a:rPr>
              <a:t>CPU {n}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5" name="CustomShape 12"/>
          <p:cNvSpPr/>
          <p:nvPr/>
        </p:nvSpPr>
        <p:spPr>
          <a:xfrm rot="5400000">
            <a:off x="6895440" y="3733920"/>
            <a:ext cx="6422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13"/>
          <p:cNvSpPr/>
          <p:nvPr/>
        </p:nvSpPr>
        <p:spPr>
          <a:xfrm rot="5400000">
            <a:off x="7466760" y="3733920"/>
            <a:ext cx="6422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14"/>
          <p:cNvSpPr/>
          <p:nvPr/>
        </p:nvSpPr>
        <p:spPr>
          <a:xfrm>
            <a:off x="7145280" y="3413160"/>
            <a:ext cx="642240" cy="271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nIRQ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48" name="CustomShape 15"/>
          <p:cNvSpPr/>
          <p:nvPr/>
        </p:nvSpPr>
        <p:spPr>
          <a:xfrm>
            <a:off x="7716960" y="3413160"/>
            <a:ext cx="642240" cy="271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nFIQ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49" name="CustomShape 16"/>
          <p:cNvSpPr/>
          <p:nvPr/>
        </p:nvSpPr>
        <p:spPr>
          <a:xfrm rot="5400000">
            <a:off x="6002280" y="2697840"/>
            <a:ext cx="7135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17"/>
          <p:cNvSpPr/>
          <p:nvPr/>
        </p:nvSpPr>
        <p:spPr>
          <a:xfrm rot="5400000">
            <a:off x="7143840" y="2697840"/>
            <a:ext cx="7135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Line 18"/>
          <p:cNvSpPr/>
          <p:nvPr/>
        </p:nvSpPr>
        <p:spPr>
          <a:xfrm>
            <a:off x="7215120" y="3697200"/>
            <a:ext cx="1500120" cy="1440"/>
          </a:xfrm>
          <a:prstGeom prst="line">
            <a:avLst/>
          </a:prstGeom>
          <a:ln w="255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Line 19"/>
          <p:cNvSpPr/>
          <p:nvPr/>
        </p:nvSpPr>
        <p:spPr>
          <a:xfrm flipV="1">
            <a:off x="8858160" y="2555640"/>
            <a:ext cx="1440" cy="1285920"/>
          </a:xfrm>
          <a:prstGeom prst="line">
            <a:avLst/>
          </a:prstGeom>
          <a:ln w="255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Line 20"/>
          <p:cNvSpPr/>
          <p:nvPr/>
        </p:nvSpPr>
        <p:spPr>
          <a:xfrm flipV="1">
            <a:off x="7429320" y="2698560"/>
            <a:ext cx="1440" cy="1440"/>
          </a:xfrm>
          <a:prstGeom prst="line">
            <a:avLst/>
          </a:prstGeom>
          <a:ln w="255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Line 21"/>
          <p:cNvSpPr/>
          <p:nvPr/>
        </p:nvSpPr>
        <p:spPr>
          <a:xfrm>
            <a:off x="7502400" y="2769840"/>
            <a:ext cx="1212840" cy="1800"/>
          </a:xfrm>
          <a:prstGeom prst="line">
            <a:avLst/>
          </a:prstGeom>
          <a:ln w="255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22"/>
          <p:cNvSpPr/>
          <p:nvPr/>
        </p:nvSpPr>
        <p:spPr>
          <a:xfrm rot="5400000">
            <a:off x="7718400" y="2682000"/>
            <a:ext cx="7135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Line 23"/>
          <p:cNvSpPr/>
          <p:nvPr/>
        </p:nvSpPr>
        <p:spPr>
          <a:xfrm>
            <a:off x="8075520" y="2555640"/>
            <a:ext cx="782640" cy="1800"/>
          </a:xfrm>
          <a:prstGeom prst="line">
            <a:avLst/>
          </a:prstGeom>
          <a:ln w="255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Line 24"/>
          <p:cNvSpPr/>
          <p:nvPr/>
        </p:nvSpPr>
        <p:spPr>
          <a:xfrm flipV="1">
            <a:off x="8715240" y="2769840"/>
            <a:ext cx="1440" cy="928800"/>
          </a:xfrm>
          <a:prstGeom prst="line">
            <a:avLst/>
          </a:prstGeom>
          <a:ln w="255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Line 25"/>
          <p:cNvSpPr/>
          <p:nvPr/>
        </p:nvSpPr>
        <p:spPr>
          <a:xfrm>
            <a:off x="7786440" y="3840120"/>
            <a:ext cx="1071720" cy="1440"/>
          </a:xfrm>
          <a:prstGeom prst="line">
            <a:avLst/>
          </a:prstGeom>
          <a:ln w="2556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26"/>
          <p:cNvSpPr/>
          <p:nvPr/>
        </p:nvSpPr>
        <p:spPr>
          <a:xfrm>
            <a:off x="6143760" y="4056120"/>
            <a:ext cx="713520" cy="4280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Private 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Timer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960" name="CustomShape 27"/>
          <p:cNvSpPr/>
          <p:nvPr/>
        </p:nvSpPr>
        <p:spPr>
          <a:xfrm>
            <a:off x="6143760" y="4556160"/>
            <a:ext cx="713520" cy="4280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Private 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Watchdog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961" name="CustomShape 28"/>
          <p:cNvSpPr/>
          <p:nvPr/>
        </p:nvSpPr>
        <p:spPr>
          <a:xfrm>
            <a:off x="7072200" y="1857240"/>
            <a:ext cx="1501200" cy="516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Legacy IRQ and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FIQ Signals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62" name="Line 29"/>
          <p:cNvSpPr/>
          <p:nvPr/>
        </p:nvSpPr>
        <p:spPr>
          <a:xfrm>
            <a:off x="6000480" y="4270320"/>
            <a:ext cx="142920" cy="3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Line 30"/>
          <p:cNvSpPr/>
          <p:nvPr/>
        </p:nvSpPr>
        <p:spPr>
          <a:xfrm flipV="1">
            <a:off x="6002280" y="3412800"/>
            <a:ext cx="360" cy="857520"/>
          </a:xfrm>
          <a:prstGeom prst="line">
            <a:avLst/>
          </a:prstGeom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Line 31"/>
          <p:cNvSpPr/>
          <p:nvPr/>
        </p:nvSpPr>
        <p:spPr>
          <a:xfrm flipV="1">
            <a:off x="5859360" y="3412800"/>
            <a:ext cx="360" cy="1357560"/>
          </a:xfrm>
          <a:prstGeom prst="line">
            <a:avLst/>
          </a:prstGeom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Line 32"/>
          <p:cNvSpPr/>
          <p:nvPr/>
        </p:nvSpPr>
        <p:spPr>
          <a:xfrm>
            <a:off x="5859360" y="4770360"/>
            <a:ext cx="285840" cy="3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33"/>
          <p:cNvSpPr/>
          <p:nvPr/>
        </p:nvSpPr>
        <p:spPr>
          <a:xfrm>
            <a:off x="4857840" y="4056120"/>
            <a:ext cx="713520" cy="4280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Global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100" spc="-1" strike="noStrike">
                <a:solidFill>
                  <a:srgbClr val="ffffff"/>
                </a:solidFill>
                <a:latin typeface="Arial"/>
                <a:ea typeface="DejaVu Sans"/>
              </a:rPr>
              <a:t>Timer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967" name="Line 34"/>
          <p:cNvSpPr/>
          <p:nvPr/>
        </p:nvSpPr>
        <p:spPr>
          <a:xfrm>
            <a:off x="5572080" y="4270320"/>
            <a:ext cx="142920" cy="3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Line 35"/>
          <p:cNvSpPr/>
          <p:nvPr/>
        </p:nvSpPr>
        <p:spPr>
          <a:xfrm flipV="1">
            <a:off x="5715000" y="3412800"/>
            <a:ext cx="360" cy="857520"/>
          </a:xfrm>
          <a:prstGeom prst="line">
            <a:avLst/>
          </a:prstGeom>
          <a:ln w="255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70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ARMv7-M Profile Overview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72" name="CustomShape 2"/>
          <p:cNvSpPr/>
          <p:nvPr/>
        </p:nvSpPr>
        <p:spPr>
          <a:xfrm>
            <a:off x="206280" y="906480"/>
            <a:ext cx="8937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v7-M Cores are designed to support the microcontroller market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Simpler to program – entire application can be programmed in C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Fewer features needed than in application processors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Register and ISA changes from other ARM cores 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No ARM instruction set support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Only one set of registers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xPSR has different bits than CPSR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Different modes and exception models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Only two modes: Thread mode and Handler mode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Vector table is addresses, not instructions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Exceptions automatically save state (r0-r3, r12, lr, xPSR, pc) on the stack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Different system control/memory layout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Cores have a fixed memory map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No coprocessor 15 – controlled through memory mapped control registers</a:t>
            </a: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91" dur="indefinite" restart="never" nodeType="tmRoot">
          <p:childTnLst>
            <p:seq>
              <p:cTn id="1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CustomShape 1"/>
          <p:cNvSpPr/>
          <p:nvPr/>
        </p:nvSpPr>
        <p:spPr>
          <a:xfrm>
            <a:off x="228600" y="12600"/>
            <a:ext cx="856224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Cortex-M3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74" name="CustomShape 2"/>
          <p:cNvSpPr/>
          <p:nvPr/>
        </p:nvSpPr>
        <p:spPr>
          <a:xfrm>
            <a:off x="7477200" y="5807160"/>
            <a:ext cx="1548720" cy="516240"/>
          </a:xfrm>
          <a:prstGeom prst="rect">
            <a:avLst/>
          </a:prstGeom>
          <a:noFill/>
          <a:ln w="9360">
            <a:solidFill>
              <a:schemeClr val="bg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Cortex M3 Total 60k* Gates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75" name="CustomShape 3"/>
          <p:cNvSpPr/>
          <p:nvPr/>
        </p:nvSpPr>
        <p:spPr>
          <a:xfrm>
            <a:off x="5011560" y="1028880"/>
            <a:ext cx="4014000" cy="5058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Thumb-2 only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Fully programmable in C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3-stage pipeline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von Neumann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Optional MPU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AHB-Lite bus interface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Fixed memory map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1-240 interrupts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Configurable priority levels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Non-Maskable Interrupt support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Debug and Sleep control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Serial wire or JTAG debug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Optional ETM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976" name="Picture 1" descr=""/>
          <p:cNvPicPr/>
          <p:nvPr/>
        </p:nvPicPr>
        <p:blipFill>
          <a:blip r:embed="rId1"/>
          <a:stretch/>
        </p:blipFill>
        <p:spPr>
          <a:xfrm>
            <a:off x="394920" y="978480"/>
            <a:ext cx="4277520" cy="4911480"/>
          </a:xfrm>
          <a:prstGeom prst="rect">
            <a:avLst/>
          </a:prstGeom>
          <a:ln>
            <a:noFill/>
          </a:ln>
        </p:spPr>
      </p:pic>
    </p:spTree>
  </p:cSld>
  <p:transition>
    <p:pull dir="ru"/>
  </p:transition>
  <p:timing>
    <p:tnLst>
      <p:par>
        <p:cTn id="193" dur="indefinite" restart="never" nodeType="tmRoot">
          <p:childTnLst>
            <p:seq>
              <p:cTn id="1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228600" y="12600"/>
            <a:ext cx="856224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Cortex-M0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78" name="CustomShape 2"/>
          <p:cNvSpPr/>
          <p:nvPr/>
        </p:nvSpPr>
        <p:spPr>
          <a:xfrm>
            <a:off x="7477200" y="5807160"/>
            <a:ext cx="1548720" cy="516240"/>
          </a:xfrm>
          <a:prstGeom prst="rect">
            <a:avLst/>
          </a:prstGeom>
          <a:noFill/>
          <a:ln w="9360">
            <a:solidFill>
              <a:schemeClr val="bg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Cortex M3 Total 60k* Gates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979" name="CustomShape 3"/>
          <p:cNvSpPr/>
          <p:nvPr/>
        </p:nvSpPr>
        <p:spPr>
          <a:xfrm>
            <a:off x="4763520" y="871920"/>
            <a:ext cx="4262400" cy="546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ARMv6-M Architecture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16-bit Thumb-2 with system control instructions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Fully programmable in C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3-stage pipeline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von Neuman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AHB-Lite bus interface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Fixed memory map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1-32 interrupts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Configurable priority levels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Non-Maskable Interrupt support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Low power support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Core configured with or without debug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1d315b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Variable number of watchpoints and breakpoints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IN" sz="1700" spc="-1" strike="noStrike">
              <a:latin typeface="Arial"/>
            </a:endParaRPr>
          </a:p>
        </p:txBody>
      </p:sp>
      <p:pic>
        <p:nvPicPr>
          <p:cNvPr id="980" name="Picture 1" descr=""/>
          <p:cNvPicPr/>
          <p:nvPr/>
        </p:nvPicPr>
        <p:blipFill>
          <a:blip r:embed="rId1"/>
          <a:stretch/>
        </p:blipFill>
        <p:spPr>
          <a:xfrm>
            <a:off x="430200" y="969840"/>
            <a:ext cx="4208400" cy="4832640"/>
          </a:xfrm>
          <a:prstGeom prst="rect">
            <a:avLst/>
          </a:prstGeom>
          <a:ln>
            <a:noFill/>
          </a:ln>
        </p:spPr>
      </p:pic>
    </p:spTree>
  </p:cSld>
  <p:transition>
    <p:pull dir="ru"/>
  </p:transition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82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ff9933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Processor Register Set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84" name="CustomShape 2"/>
          <p:cNvSpPr/>
          <p:nvPr/>
        </p:nvSpPr>
        <p:spPr>
          <a:xfrm>
            <a:off x="2595600" y="982800"/>
            <a:ext cx="6266880" cy="5346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2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2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Registers R0-R12 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2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General-purpose registers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2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R13 is the stack pointer (SP) - 2 banked versions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20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2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R14 is the link register (LR)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20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2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R15 is the program counter (PC)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20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2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PSR (Program Status Register)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2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Not explicitly accessible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2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Saved to the stack on an exception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2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Subsets available as APSR, IPSR, and EPSR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985" name="CustomShape 3"/>
          <p:cNvSpPr/>
          <p:nvPr/>
        </p:nvSpPr>
        <p:spPr>
          <a:xfrm>
            <a:off x="1019160" y="148572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R0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86" name="CustomShape 4"/>
          <p:cNvSpPr/>
          <p:nvPr/>
        </p:nvSpPr>
        <p:spPr>
          <a:xfrm>
            <a:off x="1019160" y="172404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87" name="CustomShape 5"/>
          <p:cNvSpPr/>
          <p:nvPr/>
        </p:nvSpPr>
        <p:spPr>
          <a:xfrm>
            <a:off x="1019160" y="196200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R2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88" name="CustomShape 6"/>
          <p:cNvSpPr/>
          <p:nvPr/>
        </p:nvSpPr>
        <p:spPr>
          <a:xfrm>
            <a:off x="1019160" y="220032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R3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89" name="CustomShape 7"/>
          <p:cNvSpPr/>
          <p:nvPr/>
        </p:nvSpPr>
        <p:spPr>
          <a:xfrm>
            <a:off x="1019160" y="243828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R4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0" name="CustomShape 8"/>
          <p:cNvSpPr/>
          <p:nvPr/>
        </p:nvSpPr>
        <p:spPr>
          <a:xfrm>
            <a:off x="1019160" y="267660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R5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1" name="CustomShape 9"/>
          <p:cNvSpPr/>
          <p:nvPr/>
        </p:nvSpPr>
        <p:spPr>
          <a:xfrm>
            <a:off x="1019160" y="291456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R6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2" name="CustomShape 10"/>
          <p:cNvSpPr/>
          <p:nvPr/>
        </p:nvSpPr>
        <p:spPr>
          <a:xfrm>
            <a:off x="1019160" y="315288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R7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3" name="CustomShape 11"/>
          <p:cNvSpPr/>
          <p:nvPr/>
        </p:nvSpPr>
        <p:spPr>
          <a:xfrm>
            <a:off x="1019160" y="339084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R8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4" name="CustomShape 12"/>
          <p:cNvSpPr/>
          <p:nvPr/>
        </p:nvSpPr>
        <p:spPr>
          <a:xfrm>
            <a:off x="1019160" y="362916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R9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5" name="CustomShape 13"/>
          <p:cNvSpPr/>
          <p:nvPr/>
        </p:nvSpPr>
        <p:spPr>
          <a:xfrm>
            <a:off x="1019160" y="386712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R10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6" name="CustomShape 14"/>
          <p:cNvSpPr/>
          <p:nvPr/>
        </p:nvSpPr>
        <p:spPr>
          <a:xfrm>
            <a:off x="1019160" y="410544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R11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7" name="CustomShape 15"/>
          <p:cNvSpPr/>
          <p:nvPr/>
        </p:nvSpPr>
        <p:spPr>
          <a:xfrm>
            <a:off x="1019160" y="434340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R12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8" name="CustomShape 16"/>
          <p:cNvSpPr/>
          <p:nvPr/>
        </p:nvSpPr>
        <p:spPr>
          <a:xfrm>
            <a:off x="1019160" y="505764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R15 (PC)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99" name="CustomShape 17"/>
          <p:cNvSpPr/>
          <p:nvPr/>
        </p:nvSpPr>
        <p:spPr>
          <a:xfrm>
            <a:off x="1019160" y="553068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PSR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000" name="CustomShape 18"/>
          <p:cNvSpPr/>
          <p:nvPr/>
        </p:nvSpPr>
        <p:spPr>
          <a:xfrm>
            <a:off x="1019160" y="458136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R13 (SP)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001" name="CustomShape 19"/>
          <p:cNvSpPr/>
          <p:nvPr/>
        </p:nvSpPr>
        <p:spPr>
          <a:xfrm>
            <a:off x="1019160" y="4819680"/>
            <a:ext cx="874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100000"/>
              </a:lnSpc>
            </a:pPr>
            <a:r>
              <a:rPr b="1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R14 (LR)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002" name="CustomShape 20"/>
          <p:cNvSpPr/>
          <p:nvPr/>
        </p:nvSpPr>
        <p:spPr>
          <a:xfrm>
            <a:off x="1383480" y="982800"/>
            <a:ext cx="159840" cy="2519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99" dur="indefinite" restart="never" nodeType="tmRoot">
          <p:childTnLst>
            <p:seq>
              <p:cTn id="2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Special Purpose Registers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004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Program Status Register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Described in upcoming slides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Special Purpose Mask Registers : PRIMASK, FAULTMASK, BASEPRI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Used to modify exception priorities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To set/clear PRIMASK and FAULTMASK, use CPS instructions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CPSIE i  /  CPSID i  /  CPSIE f  /  CPSID f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Special Purpose CONTROL Register 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2 bits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Bit 0 defines Thread mode privilege</a:t>
            </a:r>
            <a:endParaRPr b="0" lang="en-IN" sz="16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Bit 1 defines Thread mode stack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 Special Purpose Registers are not memory-mapped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20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Accessed via specific instructions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MRS – Move special purpose register to general-purpose register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MSR – Move general-purpose register to special purpose register</a:t>
            </a: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01" dur="indefinite" restart="never" nodeType="tmRoot">
          <p:childTnLst>
            <p:seq>
              <p:cTn id="2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xPSR - Program Status Register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233280" y="2230560"/>
            <a:ext cx="8910000" cy="4006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xPSR stored on stack during exceptions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Condition code flags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 =</a:t>
            </a:r>
            <a:r>
              <a:rPr b="0" lang="en-IN" sz="1700" spc="-1" strike="noStrike">
                <a:solidFill>
                  <a:srgbClr val="ff9933"/>
                </a:solidFill>
                <a:latin typeface="Arial"/>
              </a:rPr>
              <a:t> 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Negative result from ALU 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Z = Zero result from ALU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 = ALU operation carry out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V = ALU operation overflow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Q = Saturated math overflow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IT/ICI bits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Contain</a:t>
            </a: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 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IF-THEN base condition code or Interrupt Continue information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ISR Number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Stacked xPSR shows which exception was pre-empted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T=1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5993640" y="1284120"/>
            <a:ext cx="201600" cy="323280"/>
          </a:xfrm>
          <a:prstGeom prst="rect">
            <a:avLst/>
          </a:prstGeom>
          <a:solidFill>
            <a:srgbClr val="c0c0c0"/>
          </a:solidFill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4"/>
          <p:cNvSpPr/>
          <p:nvPr/>
        </p:nvSpPr>
        <p:spPr>
          <a:xfrm>
            <a:off x="4718160" y="1283760"/>
            <a:ext cx="1059840" cy="333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0041ff"/>
                </a:solidFill>
                <a:latin typeface="Courier New"/>
                <a:ea typeface="DejaVu Sans"/>
              </a:rPr>
              <a:t>IT/ICI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09" name="CustomShape 5"/>
          <p:cNvSpPr/>
          <p:nvPr/>
        </p:nvSpPr>
        <p:spPr>
          <a:xfrm>
            <a:off x="1955880" y="1290240"/>
            <a:ext cx="646920" cy="333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0041ff"/>
                </a:solidFill>
                <a:latin typeface="Courier New"/>
                <a:ea typeface="DejaVu Sans"/>
              </a:rPr>
              <a:t>IT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10" name="CustomShape 6"/>
          <p:cNvSpPr/>
          <p:nvPr/>
        </p:nvSpPr>
        <p:spPr>
          <a:xfrm>
            <a:off x="2743200" y="1300320"/>
            <a:ext cx="883080" cy="313200"/>
          </a:xfrm>
          <a:prstGeom prst="rect">
            <a:avLst/>
          </a:prstGeom>
          <a:pattFill prst="ltDnDiag">
            <a:fgClr>
              <a:srgbClr val="969696"/>
            </a:fgClr>
            <a:bgClr>
              <a:srgbClr val="ffffff"/>
            </a:bgClr>
          </a:pattFill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7"/>
          <p:cNvSpPr/>
          <p:nvPr/>
        </p:nvSpPr>
        <p:spPr>
          <a:xfrm>
            <a:off x="1828440" y="107640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27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12" name="CustomShape 8"/>
          <p:cNvSpPr/>
          <p:nvPr/>
        </p:nvSpPr>
        <p:spPr>
          <a:xfrm>
            <a:off x="914040" y="107640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31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13" name="CustomShape 9"/>
          <p:cNvSpPr/>
          <p:nvPr/>
        </p:nvSpPr>
        <p:spPr>
          <a:xfrm>
            <a:off x="927000" y="1302120"/>
            <a:ext cx="1815480" cy="303480"/>
          </a:xfrm>
          <a:prstGeom prst="rect">
            <a:avLst/>
          </a:prstGeom>
          <a:noFill/>
          <a:ln w="3816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N Z C V Q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14" name="Line 10"/>
          <p:cNvSpPr/>
          <p:nvPr/>
        </p:nvSpPr>
        <p:spPr>
          <a:xfrm>
            <a:off x="160020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Line 11"/>
          <p:cNvSpPr/>
          <p:nvPr/>
        </p:nvSpPr>
        <p:spPr>
          <a:xfrm>
            <a:off x="137160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Line 12"/>
          <p:cNvSpPr/>
          <p:nvPr/>
        </p:nvSpPr>
        <p:spPr>
          <a:xfrm>
            <a:off x="114300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Line 13"/>
          <p:cNvSpPr/>
          <p:nvPr/>
        </p:nvSpPr>
        <p:spPr>
          <a:xfrm>
            <a:off x="2057400" y="1304640"/>
            <a:ext cx="360" cy="3049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4"/>
          <p:cNvSpPr/>
          <p:nvPr/>
        </p:nvSpPr>
        <p:spPr>
          <a:xfrm>
            <a:off x="1600200" y="1076400"/>
            <a:ext cx="30420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28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19" name="CustomShape 15"/>
          <p:cNvSpPr/>
          <p:nvPr/>
        </p:nvSpPr>
        <p:spPr>
          <a:xfrm>
            <a:off x="6193800" y="1078560"/>
            <a:ext cx="198000" cy="206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8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20" name="CustomShape 16"/>
          <p:cNvSpPr/>
          <p:nvPr/>
        </p:nvSpPr>
        <p:spPr>
          <a:xfrm>
            <a:off x="6203160" y="1282680"/>
            <a:ext cx="2025720" cy="342360"/>
          </a:xfrm>
          <a:prstGeom prst="rect">
            <a:avLst/>
          </a:prstGeom>
          <a:noFill/>
          <a:ln w="3816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ISR Number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21" name="Line 17"/>
          <p:cNvSpPr/>
          <p:nvPr/>
        </p:nvSpPr>
        <p:spPr>
          <a:xfrm>
            <a:off x="731520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8"/>
          <p:cNvSpPr/>
          <p:nvPr/>
        </p:nvSpPr>
        <p:spPr>
          <a:xfrm>
            <a:off x="4343040" y="107640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16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23" name="CustomShape 19"/>
          <p:cNvSpPr/>
          <p:nvPr/>
        </p:nvSpPr>
        <p:spPr>
          <a:xfrm>
            <a:off x="2742840" y="107640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23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24" name="CustomShape 20"/>
          <p:cNvSpPr/>
          <p:nvPr/>
        </p:nvSpPr>
        <p:spPr>
          <a:xfrm>
            <a:off x="2743200" y="1302120"/>
            <a:ext cx="1828080" cy="303480"/>
          </a:xfrm>
          <a:prstGeom prst="rect">
            <a:avLst/>
          </a:prstGeom>
          <a:noFill/>
          <a:ln w="3816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25" name="CustomShape 21"/>
          <p:cNvSpPr/>
          <p:nvPr/>
        </p:nvSpPr>
        <p:spPr>
          <a:xfrm>
            <a:off x="4571640" y="107640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15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26" name="CustomShape 22"/>
          <p:cNvSpPr/>
          <p:nvPr/>
        </p:nvSpPr>
        <p:spPr>
          <a:xfrm>
            <a:off x="4572000" y="1282680"/>
            <a:ext cx="1627920" cy="342360"/>
          </a:xfrm>
          <a:prstGeom prst="rect">
            <a:avLst/>
          </a:prstGeom>
          <a:noFill/>
          <a:ln w="3816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41ff"/>
                </a:solidFill>
                <a:latin typeface="Courier New"/>
                <a:ea typeface="DejaVu Sans"/>
              </a:rPr>
              <a:t>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27" name="Line 23"/>
          <p:cNvSpPr/>
          <p:nvPr/>
        </p:nvSpPr>
        <p:spPr>
          <a:xfrm>
            <a:off x="754380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Line 24"/>
          <p:cNvSpPr/>
          <p:nvPr/>
        </p:nvSpPr>
        <p:spPr>
          <a:xfrm>
            <a:off x="777240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Line 25"/>
          <p:cNvSpPr/>
          <p:nvPr/>
        </p:nvSpPr>
        <p:spPr>
          <a:xfrm>
            <a:off x="800100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26"/>
          <p:cNvSpPr/>
          <p:nvPr/>
        </p:nvSpPr>
        <p:spPr>
          <a:xfrm>
            <a:off x="8001000" y="1076400"/>
            <a:ext cx="19656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31" name="CustomShape 27"/>
          <p:cNvSpPr/>
          <p:nvPr/>
        </p:nvSpPr>
        <p:spPr>
          <a:xfrm>
            <a:off x="2437920" y="107640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24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32" name="Line 28"/>
          <p:cNvSpPr/>
          <p:nvPr/>
        </p:nvSpPr>
        <p:spPr>
          <a:xfrm>
            <a:off x="2743200" y="1609560"/>
            <a:ext cx="360" cy="15228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Line 29"/>
          <p:cNvSpPr/>
          <p:nvPr/>
        </p:nvSpPr>
        <p:spPr>
          <a:xfrm>
            <a:off x="4572000" y="1609560"/>
            <a:ext cx="360" cy="15228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Line 30"/>
          <p:cNvSpPr/>
          <p:nvPr/>
        </p:nvSpPr>
        <p:spPr>
          <a:xfrm>
            <a:off x="6400800" y="1609560"/>
            <a:ext cx="360" cy="15228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Line 31"/>
          <p:cNvSpPr/>
          <p:nvPr/>
        </p:nvSpPr>
        <p:spPr>
          <a:xfrm>
            <a:off x="8229600" y="1609560"/>
            <a:ext cx="360" cy="15228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Line 32"/>
          <p:cNvSpPr/>
          <p:nvPr/>
        </p:nvSpPr>
        <p:spPr>
          <a:xfrm>
            <a:off x="914400" y="1609560"/>
            <a:ext cx="360" cy="15228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Line 33"/>
          <p:cNvSpPr/>
          <p:nvPr/>
        </p:nvSpPr>
        <p:spPr>
          <a:xfrm>
            <a:off x="2508120" y="1304640"/>
            <a:ext cx="360" cy="3049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34"/>
          <p:cNvSpPr/>
          <p:nvPr/>
        </p:nvSpPr>
        <p:spPr>
          <a:xfrm>
            <a:off x="2728800" y="1295280"/>
            <a:ext cx="1828080" cy="342360"/>
          </a:xfrm>
          <a:prstGeom prst="rect">
            <a:avLst/>
          </a:prstGeom>
          <a:noFill/>
          <a:ln w="1908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Line 35"/>
          <p:cNvSpPr/>
          <p:nvPr/>
        </p:nvSpPr>
        <p:spPr>
          <a:xfrm flipH="1">
            <a:off x="5979240" y="1280880"/>
            <a:ext cx="720" cy="3261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36"/>
          <p:cNvSpPr/>
          <p:nvPr/>
        </p:nvSpPr>
        <p:spPr>
          <a:xfrm>
            <a:off x="5937120" y="1284120"/>
            <a:ext cx="437400" cy="34524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Line 37"/>
          <p:cNvSpPr/>
          <p:nvPr/>
        </p:nvSpPr>
        <p:spPr>
          <a:xfrm>
            <a:off x="2276280" y="154296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Line 38"/>
          <p:cNvSpPr/>
          <p:nvPr/>
        </p:nvSpPr>
        <p:spPr>
          <a:xfrm>
            <a:off x="5040000" y="155088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Line 39"/>
          <p:cNvSpPr/>
          <p:nvPr/>
        </p:nvSpPr>
        <p:spPr>
          <a:xfrm>
            <a:off x="4798800" y="155088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Line 40"/>
          <p:cNvSpPr/>
          <p:nvPr/>
        </p:nvSpPr>
        <p:spPr>
          <a:xfrm>
            <a:off x="5532120" y="154440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Line 41"/>
          <p:cNvSpPr/>
          <p:nvPr/>
        </p:nvSpPr>
        <p:spPr>
          <a:xfrm>
            <a:off x="5281560" y="154440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42"/>
          <p:cNvSpPr/>
          <p:nvPr/>
        </p:nvSpPr>
        <p:spPr>
          <a:xfrm>
            <a:off x="2260080" y="107640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25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47" name="CustomShape 43"/>
          <p:cNvSpPr/>
          <p:nvPr/>
        </p:nvSpPr>
        <p:spPr>
          <a:xfrm>
            <a:off x="2031480" y="106992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26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48" name="CustomShape 44"/>
          <p:cNvSpPr/>
          <p:nvPr/>
        </p:nvSpPr>
        <p:spPr>
          <a:xfrm>
            <a:off x="5746320" y="1073160"/>
            <a:ext cx="260640" cy="205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10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49" name="Line 45"/>
          <p:cNvSpPr/>
          <p:nvPr/>
        </p:nvSpPr>
        <p:spPr>
          <a:xfrm>
            <a:off x="661644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Line 46"/>
          <p:cNvSpPr/>
          <p:nvPr/>
        </p:nvSpPr>
        <p:spPr>
          <a:xfrm>
            <a:off x="684504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Line 47"/>
          <p:cNvSpPr/>
          <p:nvPr/>
        </p:nvSpPr>
        <p:spPr>
          <a:xfrm>
            <a:off x="707364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Line 48"/>
          <p:cNvSpPr/>
          <p:nvPr/>
        </p:nvSpPr>
        <p:spPr>
          <a:xfrm>
            <a:off x="5762520" y="154116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49"/>
          <p:cNvSpPr/>
          <p:nvPr/>
        </p:nvSpPr>
        <p:spPr>
          <a:xfrm>
            <a:off x="2300400" y="1291680"/>
            <a:ext cx="646920" cy="3337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0041ff"/>
                </a:solidFill>
                <a:latin typeface="Courier New"/>
                <a:ea typeface="DejaVu Sans"/>
              </a:rPr>
              <a:t>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4" name="Line 50"/>
          <p:cNvSpPr/>
          <p:nvPr/>
        </p:nvSpPr>
        <p:spPr>
          <a:xfrm>
            <a:off x="4573080" y="1590840"/>
            <a:ext cx="360" cy="152280"/>
          </a:xfrm>
          <a:prstGeom prst="line">
            <a:avLst/>
          </a:prstGeom>
          <a:ln w="25560">
            <a:solidFill>
              <a:srgbClr val="3366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51"/>
          <p:cNvSpPr/>
          <p:nvPr/>
        </p:nvSpPr>
        <p:spPr>
          <a:xfrm>
            <a:off x="3606840" y="1068480"/>
            <a:ext cx="262080" cy="206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19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56" name="CustomShape 52"/>
          <p:cNvSpPr/>
          <p:nvPr/>
        </p:nvSpPr>
        <p:spPr>
          <a:xfrm>
            <a:off x="3629520" y="1287720"/>
            <a:ext cx="941760" cy="338040"/>
          </a:xfrm>
          <a:prstGeom prst="rect">
            <a:avLst/>
          </a:prstGeom>
          <a:noFill/>
          <a:ln w="38160">
            <a:solidFill>
              <a:srgbClr val="3366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  <a:ea typeface="DejaVu Sans"/>
              </a:rPr>
              <a:t>GE[3:0]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57" name="Line 53"/>
          <p:cNvSpPr/>
          <p:nvPr/>
        </p:nvSpPr>
        <p:spPr>
          <a:xfrm>
            <a:off x="4326480" y="156924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Line 54"/>
          <p:cNvSpPr/>
          <p:nvPr/>
        </p:nvSpPr>
        <p:spPr>
          <a:xfrm>
            <a:off x="3867120" y="1569240"/>
            <a:ext cx="360" cy="7596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Line 55"/>
          <p:cNvSpPr/>
          <p:nvPr/>
        </p:nvSpPr>
        <p:spPr>
          <a:xfrm>
            <a:off x="4095720" y="156672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56"/>
          <p:cNvSpPr/>
          <p:nvPr/>
        </p:nvSpPr>
        <p:spPr>
          <a:xfrm>
            <a:off x="3356640" y="1068480"/>
            <a:ext cx="262080" cy="206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20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61" name="Line 57"/>
          <p:cNvSpPr/>
          <p:nvPr/>
        </p:nvSpPr>
        <p:spPr>
          <a:xfrm>
            <a:off x="639756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58"/>
          <p:cNvSpPr/>
          <p:nvPr/>
        </p:nvSpPr>
        <p:spPr>
          <a:xfrm>
            <a:off x="5979240" y="1076400"/>
            <a:ext cx="198000" cy="206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6600" rIns="66600" tIns="27000" bIns="27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Times New Roman"/>
                <a:ea typeface="DejaVu Sans"/>
              </a:rPr>
              <a:t>9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063" name="Line 59"/>
          <p:cNvSpPr/>
          <p:nvPr/>
        </p:nvSpPr>
        <p:spPr>
          <a:xfrm>
            <a:off x="1816560" y="1533240"/>
            <a:ext cx="360" cy="76320"/>
          </a:xfrm>
          <a:prstGeom prst="line">
            <a:avLst/>
          </a:prstGeom>
          <a:ln w="25560">
            <a:solidFill>
              <a:schemeClr val="hlink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203" dur="indefinite" restart="never" nodeType="tmRoot">
          <p:childTnLst>
            <p:seq>
              <p:cTn id="2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System Timer – SysTick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065" name="CustomShape 2"/>
          <p:cNvSpPr/>
          <p:nvPr/>
        </p:nvSpPr>
        <p:spPr>
          <a:xfrm>
            <a:off x="233280" y="906480"/>
            <a:ext cx="813852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Flexible system timer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24-bit self-reloading down counter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Reload on count == 0</a:t>
            </a:r>
            <a:endParaRPr b="0" lang="en-IN" sz="16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Optionally cause SysTick interrupt on count == 0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Reload register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Calibration value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Clock source is CPU clock or optional external timing reference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Software selectable if provided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Reference pulse widths High/Low must exceed processor clock period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Counted by sampling on processor clock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Calibration Register provides value required for 10ms interval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STCALIB inputs tied to appropriate value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05" dur="indefinite" restart="never" nodeType="tmRoot">
          <p:childTnLst>
            <p:seq>
              <p:cTn id="2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ARM Connected Community – 900+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217440" y="5932440"/>
            <a:ext cx="8775000" cy="599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 algn="ctr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Connect, Collaborate, Create – accelerating innovation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5" name="Picture 3" descr=""/>
          <p:cNvPicPr/>
          <p:nvPr/>
        </p:nvPicPr>
        <p:blipFill>
          <a:blip r:embed="rId1"/>
          <a:srcRect l="0" t="3385" r="3997" b="3988"/>
          <a:stretch/>
        </p:blipFill>
        <p:spPr>
          <a:xfrm>
            <a:off x="0" y="825480"/>
            <a:ext cx="9143280" cy="5168160"/>
          </a:xfrm>
          <a:prstGeom prst="rect">
            <a:avLst/>
          </a:prstGeom>
          <a:ln w="9360">
            <a:noFill/>
          </a:ln>
        </p:spPr>
      </p:pic>
    </p:spTree>
  </p:cSld>
  <p:transition>
    <p:pull dir="ru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Modes Overview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067" name="CustomShape 2"/>
          <p:cNvSpPr/>
          <p:nvPr/>
        </p:nvSpPr>
        <p:spPr>
          <a:xfrm>
            <a:off x="2174760" y="1760400"/>
            <a:ext cx="4931640" cy="3168000"/>
          </a:xfrm>
          <a:prstGeom prst="rect">
            <a:avLst/>
          </a:prstGeom>
          <a:solidFill>
            <a:srgbClr val="d6e4ee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3"/>
          <p:cNvSpPr/>
          <p:nvPr/>
        </p:nvSpPr>
        <p:spPr>
          <a:xfrm>
            <a:off x="2160000" y="1422360"/>
            <a:ext cx="1860480" cy="35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  <a:spcBef>
                <a:spcPts val="54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ARM Processor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9" name="CustomShape 4"/>
          <p:cNvSpPr/>
          <p:nvPr/>
        </p:nvSpPr>
        <p:spPr>
          <a:xfrm>
            <a:off x="3471840" y="1940040"/>
            <a:ext cx="2375640" cy="1259640"/>
          </a:xfrm>
          <a:prstGeom prst="ellipse">
            <a:avLst/>
          </a:prstGeom>
          <a:solidFill>
            <a:schemeClr val="bg1"/>
          </a:solidFill>
          <a:ln cap="rnd" w="1908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5"/>
          <p:cNvSpPr/>
          <p:nvPr/>
        </p:nvSpPr>
        <p:spPr>
          <a:xfrm>
            <a:off x="3763080" y="2011320"/>
            <a:ext cx="1872720" cy="3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IN" sz="1600" spc="-1" strike="noStrike">
                <a:solidFill>
                  <a:srgbClr val="1d315b"/>
                </a:solidFill>
                <a:latin typeface="Optima"/>
                <a:ea typeface="DejaVu Sans"/>
              </a:rPr>
              <a:t>Application Code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1" name="CustomShape 6"/>
          <p:cNvSpPr/>
          <p:nvPr/>
        </p:nvSpPr>
        <p:spPr>
          <a:xfrm>
            <a:off x="3975120" y="2408400"/>
            <a:ext cx="1402560" cy="61056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r>
              <a:rPr b="0" lang="en-IN" sz="1600" spc="-1" strike="noStrike">
                <a:solidFill>
                  <a:srgbClr val="ffffff"/>
                </a:solidFill>
                <a:latin typeface="Optima"/>
                <a:ea typeface="DejaVu Sans"/>
              </a:rPr>
              <a:t>Thread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IN" sz="1600" spc="-1" strike="noStrike">
                <a:solidFill>
                  <a:srgbClr val="ffffff"/>
                </a:solidFill>
                <a:latin typeface="Optima"/>
                <a:ea typeface="DejaVu Sans"/>
              </a:rPr>
              <a:t>Mode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2" name="CustomShape 7"/>
          <p:cNvSpPr/>
          <p:nvPr/>
        </p:nvSpPr>
        <p:spPr>
          <a:xfrm>
            <a:off x="3471840" y="3452760"/>
            <a:ext cx="2375640" cy="1259640"/>
          </a:xfrm>
          <a:prstGeom prst="ellipse">
            <a:avLst/>
          </a:prstGeom>
          <a:solidFill>
            <a:schemeClr val="bg1"/>
          </a:solidFill>
          <a:ln cap="rnd" w="19080">
            <a:solidFill>
              <a:schemeClr val="tx1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8"/>
          <p:cNvSpPr/>
          <p:nvPr/>
        </p:nvSpPr>
        <p:spPr>
          <a:xfrm>
            <a:off x="3833280" y="3524400"/>
            <a:ext cx="1737360" cy="32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IN" sz="1600" spc="-1" strike="noStrike">
                <a:solidFill>
                  <a:srgbClr val="1d315b"/>
                </a:solidFill>
                <a:latin typeface="Optima"/>
                <a:ea typeface="DejaVu Sans"/>
              </a:rPr>
              <a:t>Exception Code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4" name="CustomShape 9"/>
          <p:cNvSpPr/>
          <p:nvPr/>
        </p:nvSpPr>
        <p:spPr>
          <a:xfrm>
            <a:off x="3975120" y="3921120"/>
            <a:ext cx="1402560" cy="61056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r>
              <a:rPr b="0" lang="en-IN" sz="1600" spc="-1" strike="noStrike">
                <a:solidFill>
                  <a:srgbClr val="ffffff"/>
                </a:solidFill>
                <a:latin typeface="Optima"/>
                <a:ea typeface="DejaVu Sans"/>
              </a:rPr>
              <a:t>Handler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IN" sz="1600" spc="-1" strike="noStrike">
                <a:solidFill>
                  <a:srgbClr val="ffffff"/>
                </a:solidFill>
                <a:latin typeface="Optima"/>
                <a:ea typeface="DejaVu Sans"/>
              </a:rPr>
              <a:t>Mode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75" name="CustomShape 10"/>
          <p:cNvSpPr/>
          <p:nvPr/>
        </p:nvSpPr>
        <p:spPr>
          <a:xfrm>
            <a:off x="2342880" y="3036960"/>
            <a:ext cx="944640" cy="50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Exception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Entry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76" name="CustomShape 11"/>
          <p:cNvSpPr/>
          <p:nvPr/>
        </p:nvSpPr>
        <p:spPr>
          <a:xfrm>
            <a:off x="3363840" y="2803680"/>
            <a:ext cx="178560" cy="1007280"/>
          </a:xfrm>
          <a:custGeom>
            <a:avLst/>
            <a:gdLst/>
            <a:ahLst/>
            <a:rect l="l" t="t" r="r" b="b"/>
            <a:pathLst>
              <a:path w="113" h="635">
                <a:moveTo>
                  <a:pt x="113" y="0"/>
                </a:moveTo>
                <a:cubicBezTo>
                  <a:pt x="56" y="94"/>
                  <a:pt x="0" y="189"/>
                  <a:pt x="0" y="295"/>
                </a:cubicBezTo>
                <a:cubicBezTo>
                  <a:pt x="0" y="401"/>
                  <a:pt x="56" y="518"/>
                  <a:pt x="113" y="635"/>
                </a:cubicBezTo>
              </a:path>
            </a:pathLst>
          </a:custGeom>
          <a:noFill/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12"/>
          <p:cNvSpPr/>
          <p:nvPr/>
        </p:nvSpPr>
        <p:spPr>
          <a:xfrm flipH="1" flipV="1">
            <a:off x="5774760" y="2802960"/>
            <a:ext cx="178560" cy="1007280"/>
          </a:xfrm>
          <a:custGeom>
            <a:avLst/>
            <a:gdLst/>
            <a:ahLst/>
            <a:rect l="l" t="t" r="r" b="b"/>
            <a:pathLst>
              <a:path w="113" h="635">
                <a:moveTo>
                  <a:pt x="113" y="0"/>
                </a:moveTo>
                <a:cubicBezTo>
                  <a:pt x="56" y="94"/>
                  <a:pt x="0" y="189"/>
                  <a:pt x="0" y="295"/>
                </a:cubicBezTo>
                <a:cubicBezTo>
                  <a:pt x="0" y="401"/>
                  <a:pt x="56" y="518"/>
                  <a:pt x="113" y="635"/>
                </a:cubicBezTo>
              </a:path>
            </a:pathLst>
          </a:custGeom>
          <a:noFill/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13"/>
          <p:cNvSpPr/>
          <p:nvPr/>
        </p:nvSpPr>
        <p:spPr>
          <a:xfrm>
            <a:off x="6070320" y="3056040"/>
            <a:ext cx="944640" cy="50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Exception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Return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79" name="Line 14"/>
          <p:cNvSpPr/>
          <p:nvPr/>
        </p:nvSpPr>
        <p:spPr>
          <a:xfrm flipH="1">
            <a:off x="5886360" y="2557440"/>
            <a:ext cx="180000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5"/>
          <p:cNvSpPr/>
          <p:nvPr/>
        </p:nvSpPr>
        <p:spPr>
          <a:xfrm>
            <a:off x="7823160" y="2427120"/>
            <a:ext cx="754920" cy="352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79200" rIns="79200" tIns="39600" bIns="396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Reset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1" name="CustomShape 16"/>
          <p:cNvSpPr/>
          <p:nvPr/>
        </p:nvSpPr>
        <p:spPr>
          <a:xfrm>
            <a:off x="1065240" y="5572080"/>
            <a:ext cx="7178760" cy="36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Not shown: Handler mode can also be re-entered on exception return</a:t>
            </a: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07" dur="indefinite" restart="never" nodeType="tmRoot">
          <p:childTnLst>
            <p:seq>
              <p:cTn id="208" dur="indefinite" nodeType="mainSeq">
                <p:childTnLst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1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18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3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8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3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CustomShape 1"/>
          <p:cNvSpPr/>
          <p:nvPr/>
        </p:nvSpPr>
        <p:spPr>
          <a:xfrm>
            <a:off x="690480" y="6243480"/>
            <a:ext cx="190260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2"/>
          <p:cNvSpPr/>
          <p:nvPr/>
        </p:nvSpPr>
        <p:spPr>
          <a:xfrm>
            <a:off x="3125880" y="6243480"/>
            <a:ext cx="289188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3"/>
          <p:cNvSpPr/>
          <p:nvPr/>
        </p:nvSpPr>
        <p:spPr>
          <a:xfrm>
            <a:off x="690480" y="6243480"/>
            <a:ext cx="190260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4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Instruction Set Examples: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086" name="CustomShape 5"/>
          <p:cNvSpPr/>
          <p:nvPr/>
        </p:nvSpPr>
        <p:spPr>
          <a:xfrm>
            <a:off x="233280" y="906480"/>
            <a:ext cx="8910000" cy="4932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Data Processing: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MOV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r2, r5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; r2 = r5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ADD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r5, #0x24</a:t>
            </a:r>
            <a:r>
              <a:rPr b="1" lang="en-IN" sz="1600" spc="-1" strike="noStrike">
                <a:solidFill>
                  <a:srgbClr val="ff9933"/>
                </a:solidFill>
                <a:latin typeface="Courier New"/>
              </a:rPr>
              <a:t> </a:t>
            </a:r>
            <a:r>
              <a:rPr b="1" lang="en-IN" sz="1600" spc="-1" strike="noStrike">
                <a:solidFill>
                  <a:srgbClr val="660066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660066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660066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; r5 = r5 + 36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ADD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r2, r3, r4, LSL #2</a:t>
            </a:r>
            <a:r>
              <a:rPr b="1" lang="en-IN" sz="1600" spc="-1" strike="noStrike">
                <a:solidFill>
                  <a:srgbClr val="ff9933"/>
                </a:solidFill>
                <a:latin typeface="Courier New"/>
              </a:rPr>
              <a:t> </a:t>
            </a:r>
            <a:r>
              <a:rPr b="1" lang="en-IN" sz="1600" spc="-1" strike="noStrike">
                <a:solidFill>
                  <a:srgbClr val="660066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660066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; r2 = r3 + (r4 * 4)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LSL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r2, #3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; r2 = r2 * 8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MOVT r9, #0x1234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; upper halfword of r9 = #0x1234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MLA 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r0, r1, r2, r3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; r0 = (r1 * r2) + r3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Memory Access: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STRB r2, [r10, r1]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; store lower byte in r2 at 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  address {r10 + r1}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LDR 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r0, [r1, r2, LSL #2]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; load r0 with data at address 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  {r1 + r2 * 4}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Program Flow: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BL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&lt;label&gt;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; PC relative branch to &lt;label&gt; 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  location, and return address 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600" spc="-1" strike="noStrike">
                <a:solidFill>
                  <a:srgbClr val="1d315b"/>
                </a:solidFill>
                <a:latin typeface="Courier New"/>
              </a:rPr>
              <a:t>  stored in LR (r14)</a:t>
            </a:r>
            <a:endParaRPr b="0" lang="en-IN" sz="16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Exception Handling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088" name="CustomShape 2"/>
          <p:cNvSpPr/>
          <p:nvPr/>
        </p:nvSpPr>
        <p:spPr>
          <a:xfrm>
            <a:off x="220680" y="906480"/>
            <a:ext cx="89226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Exception types: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Reset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Non-maskable Interrupts (NMI)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Faults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PendSV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SVCall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External Interrupt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SysTick Interrupt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Exceptions processed in Handler mode (except Reset)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Exceptions always run privileged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Interrupt handling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Interrupts are a sub-class of exception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Automatic save and restore of processor registers (xPSR, PC, LR, R12, R3-R0)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Allows handler to be written entirely in ‘C’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External Interrupts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090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External Interrupts handled by Nested Vectored Interrupt Controller (NVIC) 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Tightly coupled with processor core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One Non-Maskable Interrupt (NMI) supported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Number of external interrupts is implementation-defined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ARMv7-M supports up to 496 interrupts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</p:txBody>
      </p:sp>
      <p:sp>
        <p:nvSpPr>
          <p:cNvPr id="1091" name="CustomShape 3"/>
          <p:cNvSpPr/>
          <p:nvPr/>
        </p:nvSpPr>
        <p:spPr>
          <a:xfrm>
            <a:off x="3071880" y="3106800"/>
            <a:ext cx="3455280" cy="2993400"/>
          </a:xfrm>
          <a:prstGeom prst="rect">
            <a:avLst/>
          </a:prstGeom>
          <a:solidFill>
            <a:srgbClr val="d6e4ee"/>
          </a:solidFill>
          <a:ln cap="rnd" w="12600">
            <a:solidFill>
              <a:schemeClr val="tx1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Line 4"/>
          <p:cNvSpPr/>
          <p:nvPr/>
        </p:nvSpPr>
        <p:spPr>
          <a:xfrm>
            <a:off x="2933640" y="3873240"/>
            <a:ext cx="48564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len="lg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Line 5"/>
          <p:cNvSpPr/>
          <p:nvPr/>
        </p:nvSpPr>
        <p:spPr>
          <a:xfrm>
            <a:off x="2933640" y="4524120"/>
            <a:ext cx="48564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len="lg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6"/>
          <p:cNvSpPr/>
          <p:nvPr/>
        </p:nvSpPr>
        <p:spPr>
          <a:xfrm rot="16200000">
            <a:off x="2854440" y="4034520"/>
            <a:ext cx="617400" cy="353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……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95" name="CustomShape 7"/>
          <p:cNvSpPr/>
          <p:nvPr/>
        </p:nvSpPr>
        <p:spPr>
          <a:xfrm>
            <a:off x="4497480" y="3446640"/>
            <a:ext cx="1683720" cy="190440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Cortex-Mx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Processor Core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96" name="Line 8"/>
          <p:cNvSpPr/>
          <p:nvPr/>
        </p:nvSpPr>
        <p:spPr>
          <a:xfrm>
            <a:off x="2933640" y="3582720"/>
            <a:ext cx="485640" cy="360"/>
          </a:xfrm>
          <a:prstGeom prst="line">
            <a:avLst/>
          </a:prstGeom>
          <a:ln w="12600">
            <a:solidFill>
              <a:schemeClr val="tx1"/>
            </a:solidFill>
            <a:round/>
            <a:tailEnd len="lg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9"/>
          <p:cNvSpPr/>
          <p:nvPr/>
        </p:nvSpPr>
        <p:spPr>
          <a:xfrm>
            <a:off x="1936080" y="3722760"/>
            <a:ext cx="997200" cy="944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INTISR[0]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…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…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INTISR[N]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98" name="CustomShape 10"/>
          <p:cNvSpPr/>
          <p:nvPr/>
        </p:nvSpPr>
        <p:spPr>
          <a:xfrm>
            <a:off x="2110320" y="3422520"/>
            <a:ext cx="797760" cy="305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INTNMI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99" name="CustomShape 11"/>
          <p:cNvSpPr/>
          <p:nvPr/>
        </p:nvSpPr>
        <p:spPr>
          <a:xfrm>
            <a:off x="3441600" y="3446640"/>
            <a:ext cx="990000" cy="121860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NVIC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00" name="CustomShape 12"/>
          <p:cNvSpPr/>
          <p:nvPr/>
        </p:nvSpPr>
        <p:spPr>
          <a:xfrm>
            <a:off x="3127320" y="5740560"/>
            <a:ext cx="3177360" cy="35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Cortex-Mx Integration Layer </a:t>
            </a: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32" dur="indefinite" restart="never" nodeType="tmRoot">
          <p:childTnLst>
            <p:seq>
              <p:cTn id="23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Exception Handling Example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102" name="CustomShape 2"/>
          <p:cNvSpPr/>
          <p:nvPr/>
        </p:nvSpPr>
        <p:spPr>
          <a:xfrm>
            <a:off x="41400" y="4622040"/>
            <a:ext cx="1637640" cy="3031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i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Core Execution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03" name="CustomShape 3"/>
          <p:cNvSpPr/>
          <p:nvPr/>
        </p:nvSpPr>
        <p:spPr>
          <a:xfrm>
            <a:off x="779760" y="1273320"/>
            <a:ext cx="1589040" cy="3333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Higher Priority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04" name="Line 4"/>
          <p:cNvSpPr/>
          <p:nvPr/>
        </p:nvSpPr>
        <p:spPr>
          <a:xfrm flipH="1">
            <a:off x="1562040" y="1717560"/>
            <a:ext cx="12600" cy="2708280"/>
          </a:xfrm>
          <a:prstGeom prst="line">
            <a:avLst/>
          </a:prstGeom>
          <a:ln w="38160">
            <a:solidFill>
              <a:srgbClr val="333333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Line 5"/>
          <p:cNvSpPr/>
          <p:nvPr/>
        </p:nvSpPr>
        <p:spPr>
          <a:xfrm flipH="1">
            <a:off x="2904840" y="1901520"/>
            <a:ext cx="9720" cy="3015720"/>
          </a:xfrm>
          <a:prstGeom prst="line">
            <a:avLst/>
          </a:prstGeom>
          <a:ln cap="rnd" w="19080">
            <a:solidFill>
              <a:srgbClr val="333333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Line 6"/>
          <p:cNvSpPr/>
          <p:nvPr/>
        </p:nvSpPr>
        <p:spPr>
          <a:xfrm>
            <a:off x="1596960" y="4138560"/>
            <a:ext cx="5860800" cy="360"/>
          </a:xfrm>
          <a:prstGeom prst="line">
            <a:avLst/>
          </a:prstGeom>
          <a:ln cap="rnd" w="38160">
            <a:solidFill>
              <a:srgbClr val="ff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7"/>
          <p:cNvSpPr/>
          <p:nvPr/>
        </p:nvSpPr>
        <p:spPr>
          <a:xfrm>
            <a:off x="466560" y="3983040"/>
            <a:ext cx="1177200" cy="3031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Base CPU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08" name="CustomShape 8"/>
          <p:cNvSpPr/>
          <p:nvPr/>
        </p:nvSpPr>
        <p:spPr>
          <a:xfrm>
            <a:off x="964080" y="2724120"/>
            <a:ext cx="596880" cy="3031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IRQ2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09" name="CustomShape 9"/>
          <p:cNvSpPr/>
          <p:nvPr/>
        </p:nvSpPr>
        <p:spPr>
          <a:xfrm>
            <a:off x="968760" y="2176560"/>
            <a:ext cx="596880" cy="3031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IRQ1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10" name="Line 10"/>
          <p:cNvSpPr/>
          <p:nvPr/>
        </p:nvSpPr>
        <p:spPr>
          <a:xfrm>
            <a:off x="1562040" y="2342880"/>
            <a:ext cx="2211120" cy="360"/>
          </a:xfrm>
          <a:prstGeom prst="line">
            <a:avLst/>
          </a:prstGeom>
          <a:ln w="381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Line 11"/>
          <p:cNvSpPr/>
          <p:nvPr/>
        </p:nvSpPr>
        <p:spPr>
          <a:xfrm>
            <a:off x="3741480" y="2118960"/>
            <a:ext cx="455760" cy="360"/>
          </a:xfrm>
          <a:prstGeom prst="line">
            <a:avLst/>
          </a:prstGeom>
          <a:ln w="381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Line 12"/>
          <p:cNvSpPr/>
          <p:nvPr/>
        </p:nvSpPr>
        <p:spPr>
          <a:xfrm>
            <a:off x="4159080" y="2342880"/>
            <a:ext cx="3298680" cy="6480"/>
          </a:xfrm>
          <a:prstGeom prst="line">
            <a:avLst/>
          </a:prstGeom>
          <a:ln w="381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Line 13"/>
          <p:cNvSpPr/>
          <p:nvPr/>
        </p:nvSpPr>
        <p:spPr>
          <a:xfrm>
            <a:off x="3754080" y="2112840"/>
            <a:ext cx="360" cy="23004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Line 14"/>
          <p:cNvSpPr/>
          <p:nvPr/>
        </p:nvSpPr>
        <p:spPr>
          <a:xfrm>
            <a:off x="4178160" y="2118960"/>
            <a:ext cx="360" cy="23040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Line 15"/>
          <p:cNvSpPr/>
          <p:nvPr/>
        </p:nvSpPr>
        <p:spPr>
          <a:xfrm>
            <a:off x="1562040" y="2893680"/>
            <a:ext cx="1358640" cy="360"/>
          </a:xfrm>
          <a:prstGeom prst="line">
            <a:avLst/>
          </a:prstGeom>
          <a:ln w="381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Line 16"/>
          <p:cNvSpPr/>
          <p:nvPr/>
        </p:nvSpPr>
        <p:spPr>
          <a:xfrm>
            <a:off x="2908080" y="2670120"/>
            <a:ext cx="455760" cy="360"/>
          </a:xfrm>
          <a:prstGeom prst="line">
            <a:avLst/>
          </a:prstGeom>
          <a:ln w="381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Line 17"/>
          <p:cNvSpPr/>
          <p:nvPr/>
        </p:nvSpPr>
        <p:spPr>
          <a:xfrm>
            <a:off x="3325680" y="2893680"/>
            <a:ext cx="4132080" cy="6480"/>
          </a:xfrm>
          <a:prstGeom prst="line">
            <a:avLst/>
          </a:prstGeom>
          <a:ln w="381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Line 18"/>
          <p:cNvSpPr/>
          <p:nvPr/>
        </p:nvSpPr>
        <p:spPr>
          <a:xfrm>
            <a:off x="2920680" y="2663640"/>
            <a:ext cx="360" cy="23004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Line 19"/>
          <p:cNvSpPr/>
          <p:nvPr/>
        </p:nvSpPr>
        <p:spPr>
          <a:xfrm>
            <a:off x="3344760" y="2670120"/>
            <a:ext cx="360" cy="23004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Line 20"/>
          <p:cNvSpPr/>
          <p:nvPr/>
        </p:nvSpPr>
        <p:spPr>
          <a:xfrm flipH="1">
            <a:off x="3743280" y="1906560"/>
            <a:ext cx="7920" cy="3010680"/>
          </a:xfrm>
          <a:prstGeom prst="line">
            <a:avLst/>
          </a:prstGeom>
          <a:ln cap="rnd" w="19080">
            <a:solidFill>
              <a:srgbClr val="333333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21"/>
          <p:cNvSpPr/>
          <p:nvPr/>
        </p:nvSpPr>
        <p:spPr>
          <a:xfrm>
            <a:off x="1568520" y="4658400"/>
            <a:ext cx="1351800" cy="292320"/>
          </a:xfrm>
          <a:prstGeom prst="rect">
            <a:avLst/>
          </a:prstGeom>
          <a:solidFill>
            <a:srgbClr val="ffff99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Foreground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22" name="CustomShape 22"/>
          <p:cNvSpPr/>
          <p:nvPr/>
        </p:nvSpPr>
        <p:spPr>
          <a:xfrm>
            <a:off x="2914560" y="4658400"/>
            <a:ext cx="826200" cy="292320"/>
          </a:xfrm>
          <a:prstGeom prst="rect">
            <a:avLst/>
          </a:prstGeom>
          <a:solidFill>
            <a:srgbClr val="ff990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ISR2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23" name="CustomShape 23"/>
          <p:cNvSpPr/>
          <p:nvPr/>
        </p:nvSpPr>
        <p:spPr>
          <a:xfrm>
            <a:off x="3741840" y="4658400"/>
            <a:ext cx="1051920" cy="292320"/>
          </a:xfrm>
          <a:prstGeom prst="rect">
            <a:avLst/>
          </a:prstGeom>
          <a:solidFill>
            <a:srgbClr val="ff660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ISR1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24" name="CustomShape 24"/>
          <p:cNvSpPr/>
          <p:nvPr/>
        </p:nvSpPr>
        <p:spPr>
          <a:xfrm>
            <a:off x="4789440" y="4658400"/>
            <a:ext cx="531000" cy="292320"/>
          </a:xfrm>
          <a:prstGeom prst="rect">
            <a:avLst/>
          </a:prstGeom>
          <a:solidFill>
            <a:srgbClr val="ff990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0" rIns="0" tIns="39960" bIns="3996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ISR2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25" name="CustomShape 25"/>
          <p:cNvSpPr/>
          <p:nvPr/>
        </p:nvSpPr>
        <p:spPr>
          <a:xfrm>
            <a:off x="6280200" y="4658400"/>
            <a:ext cx="1170720" cy="292320"/>
          </a:xfrm>
          <a:prstGeom prst="rect">
            <a:avLst/>
          </a:prstGeom>
          <a:solidFill>
            <a:srgbClr val="ffff99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Foreground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26" name="Line 26"/>
          <p:cNvSpPr/>
          <p:nvPr/>
        </p:nvSpPr>
        <p:spPr>
          <a:xfrm>
            <a:off x="1562040" y="4413240"/>
            <a:ext cx="6235560" cy="6120"/>
          </a:xfrm>
          <a:prstGeom prst="line">
            <a:avLst/>
          </a:prstGeom>
          <a:ln w="38160">
            <a:solidFill>
              <a:srgbClr val="33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27"/>
          <p:cNvSpPr/>
          <p:nvPr/>
        </p:nvSpPr>
        <p:spPr>
          <a:xfrm>
            <a:off x="7801920" y="4251240"/>
            <a:ext cx="650160" cy="3333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Time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28" name="CustomShape 28"/>
          <p:cNvSpPr/>
          <p:nvPr/>
        </p:nvSpPr>
        <p:spPr>
          <a:xfrm>
            <a:off x="970200" y="3321000"/>
            <a:ext cx="596880" cy="3031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IRQ3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29" name="Line 29"/>
          <p:cNvSpPr/>
          <p:nvPr/>
        </p:nvSpPr>
        <p:spPr>
          <a:xfrm>
            <a:off x="1563480" y="3487680"/>
            <a:ext cx="2211480" cy="360"/>
          </a:xfrm>
          <a:prstGeom prst="line">
            <a:avLst/>
          </a:prstGeom>
          <a:ln w="381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Line 30"/>
          <p:cNvSpPr/>
          <p:nvPr/>
        </p:nvSpPr>
        <p:spPr>
          <a:xfrm>
            <a:off x="3743280" y="3263760"/>
            <a:ext cx="455400" cy="360"/>
          </a:xfrm>
          <a:prstGeom prst="line">
            <a:avLst/>
          </a:prstGeom>
          <a:ln w="381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Line 31"/>
          <p:cNvSpPr/>
          <p:nvPr/>
        </p:nvSpPr>
        <p:spPr>
          <a:xfrm>
            <a:off x="4160520" y="3487680"/>
            <a:ext cx="3299040" cy="6120"/>
          </a:xfrm>
          <a:prstGeom prst="line">
            <a:avLst/>
          </a:prstGeom>
          <a:ln w="3816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Line 32"/>
          <p:cNvSpPr/>
          <p:nvPr/>
        </p:nvSpPr>
        <p:spPr>
          <a:xfrm>
            <a:off x="3755880" y="3257280"/>
            <a:ext cx="360" cy="23040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Line 33"/>
          <p:cNvSpPr/>
          <p:nvPr/>
        </p:nvSpPr>
        <p:spPr>
          <a:xfrm>
            <a:off x="4179600" y="3263760"/>
            <a:ext cx="360" cy="23004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34"/>
          <p:cNvSpPr/>
          <p:nvPr/>
        </p:nvSpPr>
        <p:spPr>
          <a:xfrm>
            <a:off x="5321160" y="4658400"/>
            <a:ext cx="957960" cy="292320"/>
          </a:xfrm>
          <a:prstGeom prst="rect">
            <a:avLst/>
          </a:prstGeom>
          <a:solidFill>
            <a:srgbClr val="ffcc0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ISR3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35" name="CustomShape 35"/>
          <p:cNvSpPr/>
          <p:nvPr/>
        </p:nvSpPr>
        <p:spPr>
          <a:xfrm>
            <a:off x="4641840" y="4926960"/>
            <a:ext cx="1637640" cy="3031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i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(ISR 2 resumes)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34" dur="indefinite" restart="never" nodeType="tmRoot">
          <p:childTnLst>
            <p:seq>
              <p:cTn id="2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Vector Table for ARMv7-M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137" name="CustomShape 2"/>
          <p:cNvSpPr/>
          <p:nvPr/>
        </p:nvSpPr>
        <p:spPr>
          <a:xfrm>
            <a:off x="351000" y="919080"/>
            <a:ext cx="4350600" cy="5168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First entry contains initial Main SP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All other entries are addresses for exception handlers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Must always have LSBit = 1 (for Thumb</a:t>
            </a: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)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b="0" lang="en-IN" sz="15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Table has up to 496 external interrupts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Implementation-defined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Maximum table size is 2048 bytes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Table may be relocated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Use Vector Table Offset Register 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Still require minimal table entries at 0x0 for booting the core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00"/>
              </a:spcBef>
            </a:pP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Each exception has a vector number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Used in Interrupt Control and State Register to indicate the active or pending exception type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</a:rPr>
              <a:t>Table can be generated using C code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Example provided later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1138" name="CustomShape 3"/>
          <p:cNvSpPr/>
          <p:nvPr/>
        </p:nvSpPr>
        <p:spPr>
          <a:xfrm>
            <a:off x="5991120" y="3635280"/>
            <a:ext cx="2208960" cy="30420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Reserved (x4)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39" name="CustomShape 4"/>
          <p:cNvSpPr/>
          <p:nvPr/>
        </p:nvSpPr>
        <p:spPr>
          <a:xfrm>
            <a:off x="5991120" y="394020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Usage Fault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0" name="CustomShape 5"/>
          <p:cNvSpPr/>
          <p:nvPr/>
        </p:nvSpPr>
        <p:spPr>
          <a:xfrm>
            <a:off x="5991120" y="454968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Mem Manage Fault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1" name="CustomShape 6"/>
          <p:cNvSpPr/>
          <p:nvPr/>
        </p:nvSpPr>
        <p:spPr>
          <a:xfrm>
            <a:off x="5991120" y="485460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Hard Fault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2" name="CustomShape 7"/>
          <p:cNvSpPr/>
          <p:nvPr/>
        </p:nvSpPr>
        <p:spPr>
          <a:xfrm>
            <a:off x="5991120" y="515952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NMI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3" name="CustomShape 8"/>
          <p:cNvSpPr/>
          <p:nvPr/>
        </p:nvSpPr>
        <p:spPr>
          <a:xfrm>
            <a:off x="5991120" y="546408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Reset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4" name="CustomShape 9"/>
          <p:cNvSpPr/>
          <p:nvPr/>
        </p:nvSpPr>
        <p:spPr>
          <a:xfrm>
            <a:off x="5991120" y="576900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Initial Main SP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45" name="CustomShape 10"/>
          <p:cNvSpPr/>
          <p:nvPr/>
        </p:nvSpPr>
        <p:spPr>
          <a:xfrm>
            <a:off x="4813200" y="363528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0x1C to 0x28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46" name="CustomShape 11"/>
          <p:cNvSpPr/>
          <p:nvPr/>
        </p:nvSpPr>
        <p:spPr>
          <a:xfrm>
            <a:off x="5133960" y="39402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0x18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47" name="CustomShape 12"/>
          <p:cNvSpPr/>
          <p:nvPr/>
        </p:nvSpPr>
        <p:spPr>
          <a:xfrm>
            <a:off x="5133960" y="424512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0x14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48" name="CustomShape 13"/>
          <p:cNvSpPr/>
          <p:nvPr/>
        </p:nvSpPr>
        <p:spPr>
          <a:xfrm>
            <a:off x="5133960" y="454968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0x10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49" name="CustomShape 14"/>
          <p:cNvSpPr/>
          <p:nvPr/>
        </p:nvSpPr>
        <p:spPr>
          <a:xfrm>
            <a:off x="5133960" y="48546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0x0C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0" name="CustomShape 15"/>
          <p:cNvSpPr/>
          <p:nvPr/>
        </p:nvSpPr>
        <p:spPr>
          <a:xfrm>
            <a:off x="5133960" y="515952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0x08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1" name="CustomShape 16"/>
          <p:cNvSpPr/>
          <p:nvPr/>
        </p:nvSpPr>
        <p:spPr>
          <a:xfrm>
            <a:off x="5133960" y="546408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2" name="CustomShape 17"/>
          <p:cNvSpPr/>
          <p:nvPr/>
        </p:nvSpPr>
        <p:spPr>
          <a:xfrm>
            <a:off x="5133960" y="57690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3" name="CustomShape 18"/>
          <p:cNvSpPr/>
          <p:nvPr/>
        </p:nvSpPr>
        <p:spPr>
          <a:xfrm>
            <a:off x="8285040" y="120492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16 + 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4" name="CustomShape 19"/>
          <p:cNvSpPr/>
          <p:nvPr/>
        </p:nvSpPr>
        <p:spPr>
          <a:xfrm>
            <a:off x="8285040" y="150984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…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5" name="CustomShape 20"/>
          <p:cNvSpPr/>
          <p:nvPr/>
        </p:nvSpPr>
        <p:spPr>
          <a:xfrm>
            <a:off x="8285040" y="18144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16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6" name="CustomShape 21"/>
          <p:cNvSpPr/>
          <p:nvPr/>
        </p:nvSpPr>
        <p:spPr>
          <a:xfrm>
            <a:off x="8285040" y="211932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15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7" name="CustomShape 22"/>
          <p:cNvSpPr/>
          <p:nvPr/>
        </p:nvSpPr>
        <p:spPr>
          <a:xfrm>
            <a:off x="8285040" y="242424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8" name="CustomShape 23"/>
          <p:cNvSpPr/>
          <p:nvPr/>
        </p:nvSpPr>
        <p:spPr>
          <a:xfrm>
            <a:off x="8285040" y="27288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59" name="CustomShape 24"/>
          <p:cNvSpPr/>
          <p:nvPr/>
        </p:nvSpPr>
        <p:spPr>
          <a:xfrm>
            <a:off x="8285040" y="303372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60" name="CustomShape 25"/>
          <p:cNvSpPr/>
          <p:nvPr/>
        </p:nvSpPr>
        <p:spPr>
          <a:xfrm>
            <a:off x="8285040" y="333864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61" name="CustomShape 26"/>
          <p:cNvSpPr/>
          <p:nvPr/>
        </p:nvSpPr>
        <p:spPr>
          <a:xfrm>
            <a:off x="5991120" y="333072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SVC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2" name="CustomShape 27"/>
          <p:cNvSpPr/>
          <p:nvPr/>
        </p:nvSpPr>
        <p:spPr>
          <a:xfrm>
            <a:off x="5991120" y="302580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Debug Monitor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3" name="CustomShape 28"/>
          <p:cNvSpPr/>
          <p:nvPr/>
        </p:nvSpPr>
        <p:spPr>
          <a:xfrm>
            <a:off x="5991120" y="2720880"/>
            <a:ext cx="2208960" cy="304200"/>
          </a:xfrm>
          <a:prstGeom prst="rect">
            <a:avLst/>
          </a:prstGeom>
          <a:solidFill>
            <a:srgbClr val="ff990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Reserved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4" name="CustomShape 29"/>
          <p:cNvSpPr/>
          <p:nvPr/>
        </p:nvSpPr>
        <p:spPr>
          <a:xfrm>
            <a:off x="5991120" y="241632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PendSV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5" name="CustomShape 30"/>
          <p:cNvSpPr/>
          <p:nvPr/>
        </p:nvSpPr>
        <p:spPr>
          <a:xfrm>
            <a:off x="5991120" y="211140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SysTick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6" name="CustomShape 31"/>
          <p:cNvSpPr/>
          <p:nvPr/>
        </p:nvSpPr>
        <p:spPr>
          <a:xfrm>
            <a:off x="5991120" y="180648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External 0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7" name="CustomShape 32"/>
          <p:cNvSpPr/>
          <p:nvPr/>
        </p:nvSpPr>
        <p:spPr>
          <a:xfrm>
            <a:off x="5991120" y="424512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Bus Fault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8" name="CustomShape 33"/>
          <p:cNvSpPr/>
          <p:nvPr/>
        </p:nvSpPr>
        <p:spPr>
          <a:xfrm>
            <a:off x="5991120" y="150192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…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69" name="CustomShape 34"/>
          <p:cNvSpPr/>
          <p:nvPr/>
        </p:nvSpPr>
        <p:spPr>
          <a:xfrm>
            <a:off x="5991120" y="1200240"/>
            <a:ext cx="2208960" cy="30420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External 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170" name="CustomShape 35"/>
          <p:cNvSpPr/>
          <p:nvPr/>
        </p:nvSpPr>
        <p:spPr>
          <a:xfrm>
            <a:off x="4889520" y="120024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0x40 + 4*N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1" name="CustomShape 36"/>
          <p:cNvSpPr/>
          <p:nvPr/>
        </p:nvSpPr>
        <p:spPr>
          <a:xfrm>
            <a:off x="5133960" y="15048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…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2" name="CustomShape 37"/>
          <p:cNvSpPr/>
          <p:nvPr/>
        </p:nvSpPr>
        <p:spPr>
          <a:xfrm>
            <a:off x="5133960" y="180972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0x40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3" name="CustomShape 38"/>
          <p:cNvSpPr/>
          <p:nvPr/>
        </p:nvSpPr>
        <p:spPr>
          <a:xfrm>
            <a:off x="5133960" y="211464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0x3C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4" name="CustomShape 39"/>
          <p:cNvSpPr/>
          <p:nvPr/>
        </p:nvSpPr>
        <p:spPr>
          <a:xfrm>
            <a:off x="5133960" y="24192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0x38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5" name="CustomShape 40"/>
          <p:cNvSpPr/>
          <p:nvPr/>
        </p:nvSpPr>
        <p:spPr>
          <a:xfrm>
            <a:off x="5133960" y="272412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0x34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6" name="CustomShape 41"/>
          <p:cNvSpPr/>
          <p:nvPr/>
        </p:nvSpPr>
        <p:spPr>
          <a:xfrm>
            <a:off x="5133960" y="302904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0x30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7" name="CustomShape 42"/>
          <p:cNvSpPr/>
          <p:nvPr/>
        </p:nvSpPr>
        <p:spPr>
          <a:xfrm>
            <a:off x="5133960" y="33336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0x2C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8" name="CustomShape 43"/>
          <p:cNvSpPr/>
          <p:nvPr/>
        </p:nvSpPr>
        <p:spPr>
          <a:xfrm>
            <a:off x="8291520" y="364968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7-10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79" name="CustomShape 44"/>
          <p:cNvSpPr/>
          <p:nvPr/>
        </p:nvSpPr>
        <p:spPr>
          <a:xfrm>
            <a:off x="8291520" y="39546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6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80" name="CustomShape 45"/>
          <p:cNvSpPr/>
          <p:nvPr/>
        </p:nvSpPr>
        <p:spPr>
          <a:xfrm>
            <a:off x="8291520" y="425916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5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81" name="CustomShape 46"/>
          <p:cNvSpPr/>
          <p:nvPr/>
        </p:nvSpPr>
        <p:spPr>
          <a:xfrm>
            <a:off x="8291520" y="456408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82" name="CustomShape 47"/>
          <p:cNvSpPr/>
          <p:nvPr/>
        </p:nvSpPr>
        <p:spPr>
          <a:xfrm>
            <a:off x="8291520" y="48690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83" name="CustomShape 48"/>
          <p:cNvSpPr/>
          <p:nvPr/>
        </p:nvSpPr>
        <p:spPr>
          <a:xfrm>
            <a:off x="8291520" y="517356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84" name="CustomShape 49"/>
          <p:cNvSpPr/>
          <p:nvPr/>
        </p:nvSpPr>
        <p:spPr>
          <a:xfrm>
            <a:off x="8291520" y="547848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85" name="CustomShape 50"/>
          <p:cNvSpPr/>
          <p:nvPr/>
        </p:nvSpPr>
        <p:spPr>
          <a:xfrm>
            <a:off x="8291520" y="5783400"/>
            <a:ext cx="59616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N/A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86" name="CustomShape 51"/>
          <p:cNvSpPr/>
          <p:nvPr/>
        </p:nvSpPr>
        <p:spPr>
          <a:xfrm>
            <a:off x="5054760" y="876240"/>
            <a:ext cx="83448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Address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87" name="CustomShape 52"/>
          <p:cNvSpPr/>
          <p:nvPr/>
        </p:nvSpPr>
        <p:spPr>
          <a:xfrm>
            <a:off x="8177040" y="887400"/>
            <a:ext cx="83448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Vector #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36" dur="indefinite" restart="never" nodeType="tmRoot">
          <p:childTnLst>
            <p:seq>
              <p:cTn id="2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Reset Behavior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189" name="CustomShape 2"/>
          <p:cNvSpPr/>
          <p:nvPr/>
        </p:nvSpPr>
        <p:spPr>
          <a:xfrm>
            <a:off x="233280" y="4400640"/>
            <a:ext cx="8910000" cy="1928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43080" indent="-3423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 reset occurs (Reset input was asserted)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Font typeface="Arial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Load MSP (Main Stack Pointer) register initial value from address 0x00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Font typeface="Arial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Load reset handler vector address from address 0x04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Font typeface="Arial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Reset handler executes in Thread Mode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Font typeface="Arial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Optional: Reset handler branches to the main program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1190" name="Table 3"/>
          <p:cNvGraphicFramePr/>
          <p:nvPr/>
        </p:nvGraphicFramePr>
        <p:xfrm>
          <a:off x="2639880" y="2744640"/>
          <a:ext cx="575640" cy="1388520"/>
        </p:xfrm>
        <a:graphic>
          <a:graphicData uri="http://schemas.openxmlformats.org/drawingml/2006/table">
            <a:tbl>
              <a:tblPr/>
              <a:tblGrid>
                <a:gridCol w="576000"/>
              </a:tblGrid>
              <a:tr h="402840">
                <a:tc>
                  <a:tcPr marL="79920" marR="79920">
                    <a:noFill/>
                  </a:tcPr>
                </a:tc>
              </a:tr>
              <a:tr h="402840">
                <a:tc>
                  <a:tcPr marL="79920" marR="79920">
                    <a:noFill/>
                  </a:tcPr>
                </a:tc>
              </a:tr>
              <a:tr h="291600"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  <a:ea typeface="ＭＳ Ｐゴシック"/>
                        </a:rPr>
                        <a:t>0x04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  <a:tr h="291600">
                <a:tc>
                  <a:txBody>
                    <a:bodyPr lIns="79920" rIns="79920"/>
                    <a:p>
                      <a:pPr algn="r">
                        <a:lnSpc>
                          <a:spcPct val="100000"/>
                        </a:lnSpc>
                        <a:spcBef>
                          <a:spcPts val="349"/>
                        </a:spcBef>
                      </a:pPr>
                      <a:r>
                        <a:rPr b="1" lang="en-IN" sz="1400" spc="-1" strike="noStrike">
                          <a:solidFill>
                            <a:srgbClr val="1d315b"/>
                          </a:solidFill>
                          <a:latin typeface="Arial"/>
                          <a:ea typeface="ＭＳ Ｐゴシック"/>
                        </a:rPr>
                        <a:t>0x00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79920" marR="79920">
                    <a:noFill/>
                  </a:tcPr>
                </a:tc>
              </a:tr>
            </a:tbl>
          </a:graphicData>
        </a:graphic>
      </p:graphicFrame>
      <p:sp>
        <p:nvSpPr>
          <p:cNvPr id="1191" name="CustomShape 4"/>
          <p:cNvSpPr/>
          <p:nvPr/>
        </p:nvSpPr>
        <p:spPr>
          <a:xfrm>
            <a:off x="1812960" y="3754440"/>
            <a:ext cx="75168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5"/>
          <p:cNvSpPr/>
          <p:nvPr/>
        </p:nvSpPr>
        <p:spPr>
          <a:xfrm>
            <a:off x="1440000" y="3498840"/>
            <a:ext cx="264240" cy="499680"/>
          </a:xfrm>
          <a:prstGeom prst="ellipse">
            <a:avLst/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93" name="CustomShape 6"/>
          <p:cNvSpPr/>
          <p:nvPr/>
        </p:nvSpPr>
        <p:spPr>
          <a:xfrm>
            <a:off x="3276720" y="2349360"/>
            <a:ext cx="1404360" cy="21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Reset Handler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94" name="CustomShape 7"/>
          <p:cNvSpPr/>
          <p:nvPr/>
        </p:nvSpPr>
        <p:spPr>
          <a:xfrm>
            <a:off x="3240000" y="2602080"/>
            <a:ext cx="2294640" cy="215280"/>
          </a:xfrm>
          <a:prstGeom prst="flowChartPunchedTape">
            <a:avLst/>
          </a:prstGeom>
          <a:solidFill>
            <a:schemeClr val="bg1"/>
          </a:solidFill>
          <a:ln cap="rnd" w="12600">
            <a:solidFill>
              <a:schemeClr val="tx1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8"/>
          <p:cNvSpPr/>
          <p:nvPr/>
        </p:nvSpPr>
        <p:spPr>
          <a:xfrm>
            <a:off x="3240000" y="3608280"/>
            <a:ext cx="2293200" cy="25164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Initial value of MSP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96" name="CustomShape 9"/>
          <p:cNvSpPr/>
          <p:nvPr/>
        </p:nvSpPr>
        <p:spPr>
          <a:xfrm>
            <a:off x="3240000" y="3321000"/>
            <a:ext cx="2294640" cy="286560"/>
          </a:xfrm>
          <a:prstGeom prst="rect">
            <a:avLst/>
          </a:prstGeom>
          <a:noFill/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Reset Handler Vector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197" name="Line 10"/>
          <p:cNvSpPr/>
          <p:nvPr/>
        </p:nvSpPr>
        <p:spPr>
          <a:xfrm>
            <a:off x="4130640" y="2998440"/>
            <a:ext cx="1404720" cy="1800"/>
          </a:xfrm>
          <a:prstGeom prst="line">
            <a:avLst/>
          </a:prstGeom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Line 11"/>
          <p:cNvSpPr/>
          <p:nvPr/>
        </p:nvSpPr>
        <p:spPr>
          <a:xfrm>
            <a:off x="3240000" y="3860640"/>
            <a:ext cx="2295360" cy="32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Line 12"/>
          <p:cNvSpPr/>
          <p:nvPr/>
        </p:nvSpPr>
        <p:spPr>
          <a:xfrm>
            <a:off x="5535360" y="2781000"/>
            <a:ext cx="360" cy="1081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Line 13"/>
          <p:cNvSpPr/>
          <p:nvPr/>
        </p:nvSpPr>
        <p:spPr>
          <a:xfrm>
            <a:off x="3252600" y="2817720"/>
            <a:ext cx="360" cy="1044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Line 14"/>
          <p:cNvSpPr/>
          <p:nvPr/>
        </p:nvSpPr>
        <p:spPr>
          <a:xfrm>
            <a:off x="3252600" y="1917360"/>
            <a:ext cx="360" cy="72072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Line 15"/>
          <p:cNvSpPr/>
          <p:nvPr/>
        </p:nvSpPr>
        <p:spPr>
          <a:xfrm>
            <a:off x="5535360" y="1917360"/>
            <a:ext cx="360" cy="72072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16"/>
          <p:cNvSpPr/>
          <p:nvPr/>
        </p:nvSpPr>
        <p:spPr>
          <a:xfrm>
            <a:off x="6507000" y="3633840"/>
            <a:ext cx="982080" cy="237240"/>
          </a:xfrm>
          <a:prstGeom prst="rect">
            <a:avLst/>
          </a:prstGeom>
          <a:solidFill>
            <a:srgbClr val="d6e4ee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 anchorCtr="1"/>
          <a:p>
            <a:pPr>
              <a:lnSpc>
                <a:spcPct val="80000"/>
              </a:lnSpc>
              <a:spcBef>
                <a:spcPts val="649"/>
              </a:spcBef>
            </a:pPr>
            <a:r>
              <a:rPr b="0" lang="en-IN" sz="1300" spc="-1" strike="noStrike">
                <a:solidFill>
                  <a:srgbClr val="1d315b"/>
                </a:solidFill>
                <a:latin typeface="Courier New"/>
                <a:ea typeface="DejaVu Sans"/>
              </a:rPr>
              <a:t>r13 (MSP)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204" name="CustomShape 17"/>
          <p:cNvSpPr/>
          <p:nvPr/>
        </p:nvSpPr>
        <p:spPr>
          <a:xfrm flipV="1">
            <a:off x="5535720" y="3751560"/>
            <a:ext cx="97092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18"/>
          <p:cNvSpPr/>
          <p:nvPr/>
        </p:nvSpPr>
        <p:spPr>
          <a:xfrm>
            <a:off x="5894280" y="3724200"/>
            <a:ext cx="264240" cy="499680"/>
          </a:xfrm>
          <a:prstGeom prst="ellipse">
            <a:avLst/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6" name="CustomShape 19"/>
          <p:cNvSpPr/>
          <p:nvPr/>
        </p:nvSpPr>
        <p:spPr>
          <a:xfrm>
            <a:off x="4959360" y="1967040"/>
            <a:ext cx="264240" cy="414000"/>
          </a:xfrm>
          <a:prstGeom prst="ellipse">
            <a:avLst/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07" name="CustomShape 20"/>
          <p:cNvSpPr/>
          <p:nvPr/>
        </p:nvSpPr>
        <p:spPr>
          <a:xfrm flipV="1">
            <a:off x="5535720" y="1449360"/>
            <a:ext cx="720" cy="1007280"/>
          </a:xfrm>
          <a:prstGeom prst="bentConnector3">
            <a:avLst>
              <a:gd name="adj1" fmla="val 32300009"/>
            </a:avLst>
          </a:prstGeom>
          <a:noFill/>
          <a:ln w="1260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21"/>
          <p:cNvSpPr/>
          <p:nvPr/>
        </p:nvSpPr>
        <p:spPr>
          <a:xfrm>
            <a:off x="5918040" y="2749680"/>
            <a:ext cx="264240" cy="414000"/>
          </a:xfrm>
          <a:prstGeom prst="ellipse">
            <a:avLst/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09" name="Line 22"/>
          <p:cNvSpPr/>
          <p:nvPr/>
        </p:nvSpPr>
        <p:spPr>
          <a:xfrm>
            <a:off x="4130640" y="691920"/>
            <a:ext cx="1404720" cy="1800"/>
          </a:xfrm>
          <a:prstGeom prst="line">
            <a:avLst/>
          </a:prstGeom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23"/>
          <p:cNvSpPr/>
          <p:nvPr/>
        </p:nvSpPr>
        <p:spPr>
          <a:xfrm>
            <a:off x="3276720" y="1447920"/>
            <a:ext cx="1404360" cy="21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Main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1" name="Line 24"/>
          <p:cNvSpPr/>
          <p:nvPr/>
        </p:nvSpPr>
        <p:spPr>
          <a:xfrm>
            <a:off x="5533920" y="1196640"/>
            <a:ext cx="1440" cy="540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25"/>
          <p:cNvSpPr/>
          <p:nvPr/>
        </p:nvSpPr>
        <p:spPr>
          <a:xfrm>
            <a:off x="3240000" y="1736640"/>
            <a:ext cx="2294640" cy="215280"/>
          </a:xfrm>
          <a:prstGeom prst="flowChartPunchedTape">
            <a:avLst/>
          </a:prstGeom>
          <a:solidFill>
            <a:schemeClr val="bg1"/>
          </a:solidFill>
          <a:ln cap="rnd" w="12600">
            <a:solidFill>
              <a:schemeClr val="tx1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Line 26"/>
          <p:cNvSpPr/>
          <p:nvPr/>
        </p:nvSpPr>
        <p:spPr>
          <a:xfrm>
            <a:off x="3252600" y="1196640"/>
            <a:ext cx="1440" cy="540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27"/>
          <p:cNvSpPr/>
          <p:nvPr/>
        </p:nvSpPr>
        <p:spPr>
          <a:xfrm flipV="1">
            <a:off x="5535720" y="1014480"/>
            <a:ext cx="720" cy="540720"/>
          </a:xfrm>
          <a:prstGeom prst="bentConnector3">
            <a:avLst>
              <a:gd name="adj1" fmla="val 33500009"/>
            </a:avLst>
          </a:prstGeom>
          <a:noFill/>
          <a:ln cap="rnd" w="12600">
            <a:solidFill>
              <a:schemeClr val="tx1"/>
            </a:solidFill>
            <a:custDash>
              <a:ds d="400000" sp="300000"/>
            </a:custDash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28"/>
          <p:cNvSpPr/>
          <p:nvPr/>
        </p:nvSpPr>
        <p:spPr>
          <a:xfrm>
            <a:off x="5918040" y="1606680"/>
            <a:ext cx="264240" cy="414000"/>
          </a:xfrm>
          <a:prstGeom prst="ellipse">
            <a:avLst/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5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38" dur="indefinite" restart="never" nodeType="tmRoot">
          <p:childTnLst>
            <p:seq>
              <p:cTn id="239" dur="indefinite" nodeType="mainSeq">
                <p:childTnLst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44" dur="500"/>
                                        <p:tgtEl>
                                          <p:spTgt spid="1189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47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2" dur="500"/>
                                        <p:tgtEl>
                                          <p:spTgt spid="1189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5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0" dur="500"/>
                                        <p:tgtEl>
                                          <p:spTgt spid="1189">
                                            <p:txEl>
                                              <p:pRg st="165" end="1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3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8" dur="500"/>
                                        <p:tgtEl>
                                          <p:spTgt spid="1189">
                                            <p:txEl>
                                              <p:pRg st="203" end="2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Exception Behaviour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17" name="CustomShape 2"/>
          <p:cNvSpPr/>
          <p:nvPr/>
        </p:nvSpPr>
        <p:spPr>
          <a:xfrm>
            <a:off x="233280" y="4230000"/>
            <a:ext cx="8910000" cy="2036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Exception occurs</a:t>
            </a:r>
            <a:endParaRPr b="0" lang="en-IN" sz="18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Current instruction stream stops</a:t>
            </a:r>
            <a:endParaRPr b="0" lang="en-IN" sz="1700" spc="-1" strike="noStrike">
              <a:latin typeface="Arial"/>
            </a:endParaRPr>
          </a:p>
          <a:p>
            <a:pPr lvl="1" marL="725400" indent="-32328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Processor accesses vector table</a:t>
            </a:r>
            <a:endParaRPr b="0" lang="en-IN" sz="1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Vector address for the exception loaded from the vector table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Exception handler executes in Handler Mode</a:t>
            </a:r>
            <a:endParaRPr b="0" lang="en-IN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AutoNum type="arabicPeriod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Exception handler returns to main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18" name="CustomShape 3"/>
          <p:cNvSpPr/>
          <p:nvPr/>
        </p:nvSpPr>
        <p:spPr>
          <a:xfrm>
            <a:off x="3298680" y="2492280"/>
            <a:ext cx="2304360" cy="21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Exception Handler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19" name="Line 4"/>
          <p:cNvSpPr/>
          <p:nvPr/>
        </p:nvSpPr>
        <p:spPr>
          <a:xfrm>
            <a:off x="4198680" y="1844640"/>
            <a:ext cx="1405080" cy="360"/>
          </a:xfrm>
          <a:prstGeom prst="line">
            <a:avLst/>
          </a:prstGeom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5"/>
          <p:cNvSpPr/>
          <p:nvPr/>
        </p:nvSpPr>
        <p:spPr>
          <a:xfrm>
            <a:off x="3298680" y="2744640"/>
            <a:ext cx="2304360" cy="215280"/>
          </a:xfrm>
          <a:prstGeom prst="flowChartPunchedTape">
            <a:avLst/>
          </a:prstGeom>
          <a:solidFill>
            <a:schemeClr val="bg1"/>
          </a:solidFill>
          <a:ln cap="rnd" w="12600">
            <a:solidFill>
              <a:schemeClr val="tx1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6"/>
          <p:cNvSpPr/>
          <p:nvPr/>
        </p:nvSpPr>
        <p:spPr>
          <a:xfrm>
            <a:off x="3298680" y="3789360"/>
            <a:ext cx="2304360" cy="21528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7"/>
          <p:cNvSpPr/>
          <p:nvPr/>
        </p:nvSpPr>
        <p:spPr>
          <a:xfrm>
            <a:off x="3298680" y="3357720"/>
            <a:ext cx="2304360" cy="250200"/>
          </a:xfrm>
          <a:prstGeom prst="rect">
            <a:avLst/>
          </a:prstGeom>
          <a:noFill/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Exception Vector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23" name="Line 8"/>
          <p:cNvSpPr/>
          <p:nvPr/>
        </p:nvSpPr>
        <p:spPr>
          <a:xfrm>
            <a:off x="4198680" y="3141360"/>
            <a:ext cx="1405080" cy="360"/>
          </a:xfrm>
          <a:prstGeom prst="line">
            <a:avLst/>
          </a:prstGeom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Line 9"/>
          <p:cNvSpPr/>
          <p:nvPr/>
        </p:nvSpPr>
        <p:spPr>
          <a:xfrm>
            <a:off x="3298680" y="4005000"/>
            <a:ext cx="230508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Line 10"/>
          <p:cNvSpPr/>
          <p:nvPr/>
        </p:nvSpPr>
        <p:spPr>
          <a:xfrm>
            <a:off x="5603760" y="2923920"/>
            <a:ext cx="360" cy="1081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Line 11"/>
          <p:cNvSpPr/>
          <p:nvPr/>
        </p:nvSpPr>
        <p:spPr>
          <a:xfrm>
            <a:off x="3296880" y="2960640"/>
            <a:ext cx="360" cy="1044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Line 12"/>
          <p:cNvSpPr/>
          <p:nvPr/>
        </p:nvSpPr>
        <p:spPr>
          <a:xfrm>
            <a:off x="3296880" y="2060280"/>
            <a:ext cx="360" cy="72072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Line 13"/>
          <p:cNvSpPr/>
          <p:nvPr/>
        </p:nvSpPr>
        <p:spPr>
          <a:xfrm>
            <a:off x="5603760" y="2060280"/>
            <a:ext cx="360" cy="72072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4"/>
          <p:cNvSpPr/>
          <p:nvPr/>
        </p:nvSpPr>
        <p:spPr>
          <a:xfrm flipV="1">
            <a:off x="5603760" y="1735200"/>
            <a:ext cx="720" cy="864360"/>
          </a:xfrm>
          <a:prstGeom prst="bentConnector3">
            <a:avLst>
              <a:gd name="adj1" fmla="val 30500009"/>
            </a:avLst>
          </a:prstGeom>
          <a:noFill/>
          <a:ln w="1260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5"/>
          <p:cNvSpPr/>
          <p:nvPr/>
        </p:nvSpPr>
        <p:spPr>
          <a:xfrm>
            <a:off x="5962680" y="2820960"/>
            <a:ext cx="264240" cy="414000"/>
          </a:xfrm>
          <a:prstGeom prst="ellipse">
            <a:avLst/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2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31" name="CustomShape 16"/>
          <p:cNvSpPr/>
          <p:nvPr/>
        </p:nvSpPr>
        <p:spPr>
          <a:xfrm>
            <a:off x="4738680" y="2074680"/>
            <a:ext cx="264240" cy="414000"/>
          </a:xfrm>
          <a:prstGeom prst="ellipse">
            <a:avLst/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3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32" name="Line 17"/>
          <p:cNvSpPr/>
          <p:nvPr/>
        </p:nvSpPr>
        <p:spPr>
          <a:xfrm>
            <a:off x="4198680" y="799920"/>
            <a:ext cx="1405080" cy="1440"/>
          </a:xfrm>
          <a:prstGeom prst="line">
            <a:avLst/>
          </a:prstGeom>
          <a:ln w="2844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8"/>
          <p:cNvSpPr/>
          <p:nvPr/>
        </p:nvSpPr>
        <p:spPr>
          <a:xfrm>
            <a:off x="3298680" y="1555920"/>
            <a:ext cx="2304360" cy="21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Main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34" name="Line 19"/>
          <p:cNvSpPr/>
          <p:nvPr/>
        </p:nvSpPr>
        <p:spPr>
          <a:xfrm>
            <a:off x="5601960" y="1304640"/>
            <a:ext cx="1800" cy="540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20"/>
          <p:cNvSpPr/>
          <p:nvPr/>
        </p:nvSpPr>
        <p:spPr>
          <a:xfrm>
            <a:off x="3298680" y="1844640"/>
            <a:ext cx="2304360" cy="215280"/>
          </a:xfrm>
          <a:prstGeom prst="flowChartPunchedTape">
            <a:avLst/>
          </a:prstGeom>
          <a:solidFill>
            <a:schemeClr val="bg1"/>
          </a:solidFill>
          <a:ln cap="rnd" w="12600">
            <a:solidFill>
              <a:schemeClr val="tx1"/>
            </a:solidFill>
            <a:custDash>
              <a:ds d="4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Line 21"/>
          <p:cNvSpPr/>
          <p:nvPr/>
        </p:nvSpPr>
        <p:spPr>
          <a:xfrm>
            <a:off x="3296880" y="1304640"/>
            <a:ext cx="1800" cy="54000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22"/>
          <p:cNvSpPr/>
          <p:nvPr/>
        </p:nvSpPr>
        <p:spPr>
          <a:xfrm>
            <a:off x="4199040" y="2097000"/>
            <a:ext cx="1404360" cy="215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23"/>
          <p:cNvSpPr/>
          <p:nvPr/>
        </p:nvSpPr>
        <p:spPr>
          <a:xfrm>
            <a:off x="2664000" y="1206000"/>
            <a:ext cx="264240" cy="414000"/>
          </a:xfrm>
          <a:prstGeom prst="ellipse">
            <a:avLst/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1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39" name="CustomShape 24"/>
          <p:cNvSpPr/>
          <p:nvPr/>
        </p:nvSpPr>
        <p:spPr>
          <a:xfrm flipV="1">
            <a:off x="5603760" y="909720"/>
            <a:ext cx="720" cy="646920"/>
          </a:xfrm>
          <a:prstGeom prst="bentConnector3">
            <a:avLst>
              <a:gd name="adj1" fmla="val 29900009"/>
            </a:avLst>
          </a:prstGeom>
          <a:noFill/>
          <a:ln w="1260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25"/>
          <p:cNvSpPr/>
          <p:nvPr/>
        </p:nvSpPr>
        <p:spPr>
          <a:xfrm>
            <a:off x="5950080" y="1677960"/>
            <a:ext cx="264240" cy="414000"/>
          </a:xfrm>
          <a:prstGeom prst="ellipse">
            <a:avLst/>
          </a:prstGeom>
          <a:solidFill>
            <a:schemeClr val="bg1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1" name="Line 26"/>
          <p:cNvSpPr/>
          <p:nvPr/>
        </p:nvSpPr>
        <p:spPr>
          <a:xfrm>
            <a:off x="2880000" y="1656000"/>
            <a:ext cx="41868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  <p:timing>
    <p:tnLst>
      <p:par>
        <p:cTn id="272" dur="indefinite" restart="never" nodeType="tmRoot">
          <p:childTnLst>
            <p:seq>
              <p:cTn id="273" dur="indefinite" nodeType="mainSeq">
                <p:childTnLst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78" dur="500"/>
                                        <p:tgtEl>
                                          <p:spTgt spid="1217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1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6" dur="500"/>
                                        <p:tgtEl>
                                          <p:spTgt spid="1217">
                                            <p:txEl>
                                              <p:pRg st="144" end="1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9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4" dur="500"/>
                                        <p:tgtEl>
                                          <p:spTgt spid="1217">
                                            <p:txEl>
                                              <p:pRg st="187" end="1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7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Interrupt Service Routine Entry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43" name="CustomShape 2"/>
          <p:cNvSpPr/>
          <p:nvPr/>
        </p:nvSpPr>
        <p:spPr>
          <a:xfrm>
            <a:off x="251280" y="6796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When receiving an interrupt the processor will finish the current instruction for most instructions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1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To minimize interrupt latency, the processor can take an interrupt during the execution of a multi-cycle instruction - see next slide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Processor state automatically saved to the current stack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1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8 registers are pushed:  PC, R0-R3, R12, LR, xPSR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1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Follows ARM Architecture Procedure Calling Standard (AAPCS)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During (or after) state saving the address of the ISR is read from the Vector Table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Link Register is modified for interrupt return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57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First instruction of ISR executed</a:t>
            </a:r>
            <a:r>
              <a:rPr b="1" lang="en-IN" sz="2300" spc="-1" strike="noStrike">
                <a:solidFill>
                  <a:srgbClr val="1d315b"/>
                </a:solidFill>
                <a:latin typeface="Arial"/>
              </a:rPr>
              <a:t> </a:t>
            </a:r>
            <a:endParaRPr b="0" lang="en-IN" sz="2300" spc="-1" strike="noStrike">
              <a:latin typeface="Arial"/>
            </a:endParaRPr>
          </a:p>
          <a:p>
            <a:pPr lvl="1" marL="650880" indent="-248400">
              <a:lnSpc>
                <a:spcPct val="11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For Cortex-M3 or Cortex-M4 the total latency is normally 12 cycles, however, interrupt late-arrival and interrupt tail-chaining can improve IRQ latency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ISR executes from Handler mode with Main stack</a:t>
            </a: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298" dur="indefinite" restart="never" nodeType="tmRoot">
          <p:childTnLst>
            <p:seq>
              <p:cTn id="2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Returning From Interrupt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45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Can return from interrupt with the following instructions when the PC is loaded with “magic” value of 0xFFFF_FFFX (same format as EXC_RETURN)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LDR PC, ….. 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LDM/POP which includes loading the PC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BX LR (most common)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If no interrupts are pending, foreground state is restored 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Stack and state specified by EXC_RETURN is used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Context restore on Cortex-M3 and Cortex-M4 requires 10 cycles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If other interrupts are pending, the highest priority may be serviced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Serviced if interrupt priority is higher than the foreground’s base priority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Process is called Tail-Chaining as foreground state is not yet restored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Latency for servicing new interrupt is only 6 cycles on M3/M4 (state already saved)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9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If state restore is interrupted, it is abandoned 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New ISR executed without state saving (original state still intact and valid)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9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Must still fetch new vector and refill pipeline (6-cycle latency on M3/M4)</a:t>
            </a: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300" dur="indefinite" restart="never" nodeType="tmRoot">
          <p:childTnLst>
            <p:seq>
              <p:cTn id="3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Embedded Processors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277" name="Picture 2" descr=""/>
          <p:cNvPicPr/>
          <p:nvPr/>
        </p:nvPicPr>
        <p:blipFill>
          <a:blip r:embed="rId1"/>
          <a:stretch/>
        </p:blipFill>
        <p:spPr>
          <a:xfrm>
            <a:off x="1095840" y="991080"/>
            <a:ext cx="6973920" cy="5215320"/>
          </a:xfrm>
          <a:prstGeom prst="rect">
            <a:avLst/>
          </a:prstGeom>
          <a:ln>
            <a:noFill/>
          </a:ln>
        </p:spPr>
      </p:pic>
    </p:spTree>
  </p:cSld>
  <p:transition>
    <p:pull dir="ru"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CustomShape 1"/>
          <p:cNvSpPr/>
          <p:nvPr/>
        </p:nvSpPr>
        <p:spPr>
          <a:xfrm>
            <a:off x="6470640" y="2557440"/>
            <a:ext cx="2542320" cy="1221480"/>
          </a:xfrm>
          <a:prstGeom prst="wedgeRoundRectCallout">
            <a:avLst>
              <a:gd name="adj1" fmla="val -185454"/>
              <a:gd name="adj2" fmla="val -65713"/>
              <a:gd name="adj3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The vector table at address 0x0 is minimally required to have 4 values: stack top, </a:t>
            </a:r>
            <a:endParaRPr b="0" lang="en-IN" sz="1400" spc="-1" strike="noStrike">
              <a:latin typeface="Arial"/>
            </a:endParaRPr>
          </a:p>
          <a:p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reset routine location, </a:t>
            </a:r>
            <a:endParaRPr b="0" lang="en-IN" sz="1400" spc="-1" strike="noStrike">
              <a:latin typeface="Arial"/>
            </a:endParaRPr>
          </a:p>
          <a:p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NMI ISR location,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HardFault ISR location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7" name="CustomShape 2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Vector Table in C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48" name="CustomShape 3"/>
          <p:cNvSpPr/>
          <p:nvPr/>
        </p:nvSpPr>
        <p:spPr>
          <a:xfrm>
            <a:off x="5283360" y="5011560"/>
            <a:ext cx="1812240" cy="1291680"/>
          </a:xfrm>
          <a:prstGeom prst="wedgeRoundRectCallout">
            <a:avLst>
              <a:gd name="adj1" fmla="val -185463"/>
              <a:gd name="adj2" fmla="val -39065"/>
              <a:gd name="adj3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Once interrupts are enabled, the vector table (whether at 0 or in SRAM) must then have pointers to all enabled (by mask) exceptions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49" name="CustomShape 4"/>
          <p:cNvSpPr/>
          <p:nvPr/>
        </p:nvSpPr>
        <p:spPr>
          <a:xfrm>
            <a:off x="6994440" y="3992400"/>
            <a:ext cx="1896480" cy="1042200"/>
          </a:xfrm>
          <a:prstGeom prst="wedgeRoundRectCallout">
            <a:avLst>
              <a:gd name="adj1" fmla="val -272931"/>
              <a:gd name="adj2" fmla="val -54718"/>
              <a:gd name="adj3" fmla="val 16667"/>
            </a:avLst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The SVCall ISR location must be populated if the SVC instruction will be used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50" name="CustomShape 5"/>
          <p:cNvSpPr/>
          <p:nvPr/>
        </p:nvSpPr>
        <p:spPr>
          <a:xfrm>
            <a:off x="484200" y="876240"/>
            <a:ext cx="865908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typedef void(* const ExecFuncPtr)(void) __irq;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#pragma arm section rodata="exceptions_area”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ExecFuncPtr exception_table[] = {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(ExecFuncPtr)&amp;Image$$ARM_LIB_STACK$$ZI$$Limit,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/* Initial SP */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(ExecFuncPtr)__main,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/* Initial PC */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NMIException,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HardFaultException,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MemManageException,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BusFaultException,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UsageFaultException,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0, 0, 0, 0,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/* Reserved */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SVCHandler,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DebugMonitor,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0,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/* Reserved */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PendSVC,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SysTickHandler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/* Configurable interrupts start here...*/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};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8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#pragma arm section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302" dur="indefinite" restart="never" nodeType="tmRoot">
          <p:childTnLst>
            <p:seq>
              <p:cTn id="303" dur="indefinite" nodeType="mainSeq">
                <p:childTnLst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8" dur="2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312" dur="2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6" dur="2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320" dur="2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4" dur="2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Vector Table in Assembly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52" name="CustomShape 2"/>
          <p:cNvSpPr/>
          <p:nvPr/>
        </p:nvSpPr>
        <p:spPr>
          <a:xfrm>
            <a:off x="800280" y="876240"/>
            <a:ext cx="834336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PRESERVE8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THUMB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IMPORT ||Image$$ARM_LIB_STACK$$ZI$$Limit||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AREA    RESET, DATA, READONLY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EXPORT  __Vectors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__Vectors     DCD     ||Image$$ARM_LIB_STACK$$ZI$$Limit||  ; Top of Stack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Reset_Handler             ; Reset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NMI_Handler               ; NMI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HardFault_Handler         ; Hard Fault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MemManage_Handler         ; MemManage Fault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BusFault_Handler          ; Bus Fault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UsageFault_Handler        ; Usage Fault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0, 0, 0, 0,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; Reserved x4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SVC_Handler,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; SVCall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Debug_Monitor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; Debug Monitor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0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	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; Reserved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PendSV_Handler            ; PendSV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DCD     SysTick_Handler           ; SysTick Handler</a:t>
            </a:r>
            <a:endParaRPr b="0" lang="en-IN" sz="14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              </a:t>
            </a:r>
            <a:r>
              <a:rPr b="1" lang="en-IN" sz="1400" spc="-1" strike="noStrike">
                <a:solidFill>
                  <a:srgbClr val="1d315b"/>
                </a:solidFill>
                <a:latin typeface="Courier New"/>
              </a:rPr>
              <a:t>; External vectors start here 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54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ff9933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Processor Memory Map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56" name="CustomShape 2"/>
          <p:cNvSpPr/>
          <p:nvPr/>
        </p:nvSpPr>
        <p:spPr>
          <a:xfrm>
            <a:off x="5143680" y="5638680"/>
            <a:ext cx="2399760" cy="57096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3"/>
          <p:cNvSpPr/>
          <p:nvPr/>
        </p:nvSpPr>
        <p:spPr>
          <a:xfrm>
            <a:off x="5880240" y="5813280"/>
            <a:ext cx="926280" cy="279360"/>
          </a:xfrm>
          <a:prstGeom prst="rect">
            <a:avLst/>
          </a:prstGeom>
          <a:solidFill>
            <a:schemeClr val="bg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Code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58" name="CustomShape 4"/>
          <p:cNvSpPr/>
          <p:nvPr/>
        </p:nvSpPr>
        <p:spPr>
          <a:xfrm>
            <a:off x="5143680" y="5067360"/>
            <a:ext cx="2399760" cy="570960"/>
          </a:xfrm>
          <a:prstGeom prst="rect">
            <a:avLst/>
          </a:prstGeom>
          <a:solidFill>
            <a:schemeClr val="folHlink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5"/>
          <p:cNvSpPr/>
          <p:nvPr/>
        </p:nvSpPr>
        <p:spPr>
          <a:xfrm>
            <a:off x="5880240" y="5254560"/>
            <a:ext cx="926280" cy="249120"/>
          </a:xfrm>
          <a:prstGeom prst="rect">
            <a:avLst/>
          </a:prstGeom>
          <a:solidFill>
            <a:schemeClr val="folHlink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SRAM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0" name="CustomShape 6"/>
          <p:cNvSpPr/>
          <p:nvPr/>
        </p:nvSpPr>
        <p:spPr>
          <a:xfrm>
            <a:off x="5143680" y="1638360"/>
            <a:ext cx="2399760" cy="570960"/>
          </a:xfrm>
          <a:prstGeom prst="rect">
            <a:avLst/>
          </a:prstGeom>
          <a:solidFill>
            <a:schemeClr val="folHlink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7"/>
          <p:cNvSpPr/>
          <p:nvPr/>
        </p:nvSpPr>
        <p:spPr>
          <a:xfrm>
            <a:off x="5880240" y="1825560"/>
            <a:ext cx="926280" cy="249120"/>
          </a:xfrm>
          <a:prstGeom prst="rect">
            <a:avLst/>
          </a:prstGeom>
          <a:solidFill>
            <a:schemeClr val="folHlink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System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2" name="CustomShape 8"/>
          <p:cNvSpPr/>
          <p:nvPr/>
        </p:nvSpPr>
        <p:spPr>
          <a:xfrm>
            <a:off x="5143680" y="4495680"/>
            <a:ext cx="2399760" cy="570960"/>
          </a:xfrm>
          <a:prstGeom prst="rect">
            <a:avLst/>
          </a:prstGeom>
          <a:solidFill>
            <a:schemeClr val="folHlink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9"/>
          <p:cNvSpPr/>
          <p:nvPr/>
        </p:nvSpPr>
        <p:spPr>
          <a:xfrm>
            <a:off x="5880240" y="4683240"/>
            <a:ext cx="926280" cy="249120"/>
          </a:xfrm>
          <a:prstGeom prst="rect">
            <a:avLst/>
          </a:prstGeom>
          <a:solidFill>
            <a:schemeClr val="folHlink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Peripheral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4" name="CustomShape 10"/>
          <p:cNvSpPr/>
          <p:nvPr/>
        </p:nvSpPr>
        <p:spPr>
          <a:xfrm>
            <a:off x="5143680" y="2209680"/>
            <a:ext cx="2399760" cy="1142280"/>
          </a:xfrm>
          <a:prstGeom prst="rect">
            <a:avLst/>
          </a:prstGeom>
          <a:solidFill>
            <a:schemeClr val="folHlink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11"/>
          <p:cNvSpPr/>
          <p:nvPr/>
        </p:nvSpPr>
        <p:spPr>
          <a:xfrm>
            <a:off x="5880240" y="2602080"/>
            <a:ext cx="926280" cy="408960"/>
          </a:xfrm>
          <a:prstGeom prst="rect">
            <a:avLst/>
          </a:prstGeom>
          <a:solidFill>
            <a:schemeClr val="folHlink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External Peripheral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6" name="CustomShape 12"/>
          <p:cNvSpPr/>
          <p:nvPr/>
        </p:nvSpPr>
        <p:spPr>
          <a:xfrm>
            <a:off x="5143680" y="3352680"/>
            <a:ext cx="2399760" cy="1142280"/>
          </a:xfrm>
          <a:prstGeom prst="rect">
            <a:avLst/>
          </a:prstGeom>
          <a:solidFill>
            <a:schemeClr val="folHlink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13"/>
          <p:cNvSpPr/>
          <p:nvPr/>
        </p:nvSpPr>
        <p:spPr>
          <a:xfrm>
            <a:off x="5880240" y="3745080"/>
            <a:ext cx="926280" cy="408960"/>
          </a:xfrm>
          <a:prstGeom prst="rect">
            <a:avLst/>
          </a:prstGeom>
          <a:solidFill>
            <a:schemeClr val="folHlink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External SRAM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68" name="CustomShape 14"/>
          <p:cNvSpPr/>
          <p:nvPr/>
        </p:nvSpPr>
        <p:spPr>
          <a:xfrm>
            <a:off x="7543800" y="1638360"/>
            <a:ext cx="6850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FFFF_FFFF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69" name="CustomShape 15"/>
          <p:cNvSpPr/>
          <p:nvPr/>
        </p:nvSpPr>
        <p:spPr>
          <a:xfrm>
            <a:off x="7543800" y="5524560"/>
            <a:ext cx="6850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2000_0000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0" name="CustomShape 16"/>
          <p:cNvSpPr/>
          <p:nvPr/>
        </p:nvSpPr>
        <p:spPr>
          <a:xfrm>
            <a:off x="7543800" y="4952880"/>
            <a:ext cx="6850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4000_0000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1" name="CustomShape 17"/>
          <p:cNvSpPr/>
          <p:nvPr/>
        </p:nvSpPr>
        <p:spPr>
          <a:xfrm>
            <a:off x="7543800" y="4381560"/>
            <a:ext cx="6850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6000_0000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2" name="CustomShape 18"/>
          <p:cNvSpPr/>
          <p:nvPr/>
        </p:nvSpPr>
        <p:spPr>
          <a:xfrm>
            <a:off x="7543800" y="3238560"/>
            <a:ext cx="6850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A000_0000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3" name="CustomShape 19"/>
          <p:cNvSpPr/>
          <p:nvPr/>
        </p:nvSpPr>
        <p:spPr>
          <a:xfrm>
            <a:off x="7543800" y="2095560"/>
            <a:ext cx="6850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E000_0000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4" name="CustomShape 20"/>
          <p:cNvSpPr/>
          <p:nvPr/>
        </p:nvSpPr>
        <p:spPr>
          <a:xfrm>
            <a:off x="7543800" y="6095880"/>
            <a:ext cx="6850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0000_0000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5" name="Line 21"/>
          <p:cNvSpPr/>
          <p:nvPr/>
        </p:nvSpPr>
        <p:spPr>
          <a:xfrm>
            <a:off x="5143320" y="2171520"/>
            <a:ext cx="2400480" cy="360"/>
          </a:xfrm>
          <a:prstGeom prst="line">
            <a:avLst/>
          </a:prstGeom>
          <a:ln w="572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22"/>
          <p:cNvSpPr/>
          <p:nvPr/>
        </p:nvSpPr>
        <p:spPr>
          <a:xfrm>
            <a:off x="5143680" y="1866960"/>
            <a:ext cx="4564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ffffff"/>
                </a:solidFill>
                <a:latin typeface="Arial"/>
                <a:ea typeface="DejaVu Sans"/>
              </a:rPr>
              <a:t>512MB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7" name="CustomShape 23"/>
          <p:cNvSpPr/>
          <p:nvPr/>
        </p:nvSpPr>
        <p:spPr>
          <a:xfrm>
            <a:off x="5143680" y="2709720"/>
            <a:ext cx="4564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ffffff"/>
                </a:solidFill>
                <a:latin typeface="Arial"/>
                <a:ea typeface="DejaVu Sans"/>
              </a:rPr>
              <a:t>1GB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8" name="CustomShape 24"/>
          <p:cNvSpPr/>
          <p:nvPr/>
        </p:nvSpPr>
        <p:spPr>
          <a:xfrm>
            <a:off x="5143680" y="3852720"/>
            <a:ext cx="4564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ffffff"/>
                </a:solidFill>
                <a:latin typeface="Arial"/>
                <a:ea typeface="DejaVu Sans"/>
              </a:rPr>
              <a:t>1 GB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9" name="CustomShape 25"/>
          <p:cNvSpPr/>
          <p:nvPr/>
        </p:nvSpPr>
        <p:spPr>
          <a:xfrm>
            <a:off x="5143680" y="4711680"/>
            <a:ext cx="4564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ffffff"/>
                </a:solidFill>
                <a:latin typeface="Arial"/>
                <a:ea typeface="DejaVu Sans"/>
              </a:rPr>
              <a:t>512MB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80" name="CustomShape 26"/>
          <p:cNvSpPr/>
          <p:nvPr/>
        </p:nvSpPr>
        <p:spPr>
          <a:xfrm>
            <a:off x="5143680" y="5283360"/>
            <a:ext cx="4564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ffffff"/>
                </a:solidFill>
                <a:latin typeface="Arial"/>
                <a:ea typeface="DejaVu Sans"/>
              </a:rPr>
              <a:t>512MB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81" name="CustomShape 27"/>
          <p:cNvSpPr/>
          <p:nvPr/>
        </p:nvSpPr>
        <p:spPr>
          <a:xfrm>
            <a:off x="5143680" y="5854680"/>
            <a:ext cx="456480" cy="17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18360" bIns="18360"/>
          <a:p>
            <a:pPr>
              <a:lnSpc>
                <a:spcPct val="75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512MB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82" name="Line 28"/>
          <p:cNvSpPr/>
          <p:nvPr/>
        </p:nvSpPr>
        <p:spPr>
          <a:xfrm flipV="1">
            <a:off x="3543120" y="2171520"/>
            <a:ext cx="1600200" cy="22860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Line 29"/>
          <p:cNvSpPr/>
          <p:nvPr/>
        </p:nvSpPr>
        <p:spPr>
          <a:xfrm flipV="1">
            <a:off x="3543120" y="2171520"/>
            <a:ext cx="1600200" cy="6858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Line 30"/>
          <p:cNvSpPr/>
          <p:nvPr/>
        </p:nvSpPr>
        <p:spPr>
          <a:xfrm flipV="1">
            <a:off x="3543120" y="2171520"/>
            <a:ext cx="1600200" cy="2286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Line 31"/>
          <p:cNvSpPr/>
          <p:nvPr/>
        </p:nvSpPr>
        <p:spPr>
          <a:xfrm>
            <a:off x="3543120" y="1257120"/>
            <a:ext cx="1600200" cy="9144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32"/>
          <p:cNvSpPr/>
          <p:nvPr/>
        </p:nvSpPr>
        <p:spPr>
          <a:xfrm>
            <a:off x="1486080" y="1486080"/>
            <a:ext cx="2056680" cy="4564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33"/>
          <p:cNvSpPr/>
          <p:nvPr/>
        </p:nvSpPr>
        <p:spPr>
          <a:xfrm>
            <a:off x="1486080" y="1257480"/>
            <a:ext cx="2056680" cy="2278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34"/>
          <p:cNvSpPr/>
          <p:nvPr/>
        </p:nvSpPr>
        <p:spPr>
          <a:xfrm>
            <a:off x="1486080" y="1943280"/>
            <a:ext cx="2056680" cy="2278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35"/>
          <p:cNvSpPr/>
          <p:nvPr/>
        </p:nvSpPr>
        <p:spPr>
          <a:xfrm>
            <a:off x="1486080" y="2171880"/>
            <a:ext cx="2056680" cy="2278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36"/>
          <p:cNvSpPr/>
          <p:nvPr/>
        </p:nvSpPr>
        <p:spPr>
          <a:xfrm>
            <a:off x="1486080" y="4229280"/>
            <a:ext cx="2056680" cy="2278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37"/>
          <p:cNvSpPr/>
          <p:nvPr/>
        </p:nvSpPr>
        <p:spPr>
          <a:xfrm>
            <a:off x="2303640" y="4212360"/>
            <a:ext cx="4219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ITM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292" name="CustomShape 38"/>
          <p:cNvSpPr/>
          <p:nvPr/>
        </p:nvSpPr>
        <p:spPr>
          <a:xfrm>
            <a:off x="1057320" y="4486320"/>
            <a:ext cx="2913840" cy="29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Internal Private Peripheral Bus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293" name="CustomShape 39"/>
          <p:cNvSpPr/>
          <p:nvPr/>
        </p:nvSpPr>
        <p:spPr>
          <a:xfrm>
            <a:off x="752400" y="331488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E000_E000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94" name="CustomShape 40"/>
          <p:cNvSpPr/>
          <p:nvPr/>
        </p:nvSpPr>
        <p:spPr>
          <a:xfrm>
            <a:off x="752400" y="365760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E000_3000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95" name="CustomShape 41"/>
          <p:cNvSpPr/>
          <p:nvPr/>
        </p:nvSpPr>
        <p:spPr>
          <a:xfrm>
            <a:off x="752400" y="388620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E000_2000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96" name="CustomShape 42"/>
          <p:cNvSpPr/>
          <p:nvPr/>
        </p:nvSpPr>
        <p:spPr>
          <a:xfrm>
            <a:off x="752400" y="411480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E000_1000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97" name="CustomShape 43"/>
          <p:cNvSpPr/>
          <p:nvPr/>
        </p:nvSpPr>
        <p:spPr>
          <a:xfrm>
            <a:off x="752400" y="434340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E000_0000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98" name="CustomShape 44"/>
          <p:cNvSpPr/>
          <p:nvPr/>
        </p:nvSpPr>
        <p:spPr>
          <a:xfrm>
            <a:off x="752400" y="308628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E000_F000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99" name="CustomShape 45"/>
          <p:cNvSpPr/>
          <p:nvPr/>
        </p:nvSpPr>
        <p:spPr>
          <a:xfrm>
            <a:off x="752400" y="137160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E00F_F000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300" name="CustomShape 46"/>
          <p:cNvSpPr/>
          <p:nvPr/>
        </p:nvSpPr>
        <p:spPr>
          <a:xfrm>
            <a:off x="752400" y="182880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E004_2000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301" name="CustomShape 47"/>
          <p:cNvSpPr/>
          <p:nvPr/>
        </p:nvSpPr>
        <p:spPr>
          <a:xfrm>
            <a:off x="752400" y="205740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E004_1000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302" name="CustomShape 48"/>
          <p:cNvSpPr/>
          <p:nvPr/>
        </p:nvSpPr>
        <p:spPr>
          <a:xfrm>
            <a:off x="752400" y="232560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E004_0000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303" name="CustomShape 49"/>
          <p:cNvSpPr/>
          <p:nvPr/>
        </p:nvSpPr>
        <p:spPr>
          <a:xfrm>
            <a:off x="752400" y="120024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E00F_FFFF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304" name="CustomShape 50"/>
          <p:cNvSpPr/>
          <p:nvPr/>
        </p:nvSpPr>
        <p:spPr>
          <a:xfrm>
            <a:off x="1057320" y="981000"/>
            <a:ext cx="2971080" cy="29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External Private Peripheral Bus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05" name="CustomShape 51"/>
          <p:cNvSpPr/>
          <p:nvPr/>
        </p:nvSpPr>
        <p:spPr>
          <a:xfrm>
            <a:off x="1486080" y="4000680"/>
            <a:ext cx="2056680" cy="2278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52"/>
          <p:cNvSpPr/>
          <p:nvPr/>
        </p:nvSpPr>
        <p:spPr>
          <a:xfrm>
            <a:off x="2286000" y="3982320"/>
            <a:ext cx="50580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DWT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07" name="CustomShape 53"/>
          <p:cNvSpPr/>
          <p:nvPr/>
        </p:nvSpPr>
        <p:spPr>
          <a:xfrm>
            <a:off x="1486080" y="3772080"/>
            <a:ext cx="2056680" cy="2278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54"/>
          <p:cNvSpPr/>
          <p:nvPr/>
        </p:nvSpPr>
        <p:spPr>
          <a:xfrm>
            <a:off x="2278800" y="3753720"/>
            <a:ext cx="46476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FPB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09" name="CustomShape 55"/>
          <p:cNvSpPr/>
          <p:nvPr/>
        </p:nvSpPr>
        <p:spPr>
          <a:xfrm>
            <a:off x="1486080" y="3200400"/>
            <a:ext cx="2056680" cy="2278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56"/>
          <p:cNvSpPr/>
          <p:nvPr/>
        </p:nvSpPr>
        <p:spPr>
          <a:xfrm>
            <a:off x="2296080" y="3182040"/>
            <a:ext cx="52416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NVIC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11" name="CustomShape 57"/>
          <p:cNvSpPr/>
          <p:nvPr/>
        </p:nvSpPr>
        <p:spPr>
          <a:xfrm>
            <a:off x="1486080" y="3429000"/>
            <a:ext cx="2056680" cy="34236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58"/>
          <p:cNvSpPr/>
          <p:nvPr/>
        </p:nvSpPr>
        <p:spPr>
          <a:xfrm>
            <a:off x="1486080" y="2857680"/>
            <a:ext cx="2056680" cy="34236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CustomShape 59"/>
          <p:cNvSpPr/>
          <p:nvPr/>
        </p:nvSpPr>
        <p:spPr>
          <a:xfrm>
            <a:off x="2056320" y="3466080"/>
            <a:ext cx="999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i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RESERVED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14" name="CustomShape 60"/>
          <p:cNvSpPr/>
          <p:nvPr/>
        </p:nvSpPr>
        <p:spPr>
          <a:xfrm>
            <a:off x="2056320" y="2891520"/>
            <a:ext cx="9997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i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RESERVED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15" name="CustomShape 61"/>
          <p:cNvSpPr/>
          <p:nvPr/>
        </p:nvSpPr>
        <p:spPr>
          <a:xfrm>
            <a:off x="2156040" y="1581840"/>
            <a:ext cx="80280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i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UNUSED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16" name="CustomShape 62"/>
          <p:cNvSpPr/>
          <p:nvPr/>
        </p:nvSpPr>
        <p:spPr>
          <a:xfrm>
            <a:off x="2302920" y="2153520"/>
            <a:ext cx="50724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TPIU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17" name="CustomShape 63"/>
          <p:cNvSpPr/>
          <p:nvPr/>
        </p:nvSpPr>
        <p:spPr>
          <a:xfrm>
            <a:off x="2315880" y="1927800"/>
            <a:ext cx="4813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ETM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18" name="CustomShape 64"/>
          <p:cNvSpPr/>
          <p:nvPr/>
        </p:nvSpPr>
        <p:spPr>
          <a:xfrm>
            <a:off x="2083320" y="1239120"/>
            <a:ext cx="947520" cy="2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 anchor="ctr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ROM Table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19" name="CustomShape 65"/>
          <p:cNvSpPr/>
          <p:nvPr/>
        </p:nvSpPr>
        <p:spPr>
          <a:xfrm>
            <a:off x="762120" y="2801880"/>
            <a:ext cx="799560" cy="216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</a:pPr>
            <a:r>
              <a:rPr b="0" lang="en-IN" sz="900" spc="-1" strike="noStrike">
                <a:solidFill>
                  <a:srgbClr val="1d315b"/>
                </a:solidFill>
                <a:latin typeface="Courier New"/>
                <a:ea typeface="DejaVu Sans"/>
              </a:rPr>
              <a:t>E003_FFFF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320" name="CustomShape 66"/>
          <p:cNvSpPr/>
          <p:nvPr/>
        </p:nvSpPr>
        <p:spPr>
          <a:xfrm>
            <a:off x="6904440" y="1808280"/>
            <a:ext cx="525600" cy="29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0280" rIns="80280" tIns="39960" bIns="3996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(XN)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Memory Types and Properties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There are 3 different memory types: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Normal, Device and Strongly Ordered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Normal memory is the most flexible memory type: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Suitable for different types of memory, for example, </a:t>
            </a:r>
            <a:r>
              <a:rPr b="0" lang="en-IN" sz="1700" spc="-1" strike="noStrike">
                <a:solidFill>
                  <a:srgbClr val="1d315b"/>
                </a:solidFill>
                <a:latin typeface="Optima"/>
              </a:rPr>
              <a:t>ROM, RAM, Flash and SDRAM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Accesses may be restarted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Caches and Write Buffers are permitted to work alongside Normal memory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Device memory is suitable for peripherals and I/O devices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Caches are not permitted, but write buffers are still supported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Unaligned accesses are unpredictable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Accesses must not be restarted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Load/store multiple instructions should not be used to access Device memory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Strongly ordered memory is similar to Device memory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Buffers are not supported and the PPB is marked Strongly Ordered 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System Control Block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324" name="CustomShape 2"/>
          <p:cNvSpPr/>
          <p:nvPr/>
        </p:nvSpPr>
        <p:spPr>
          <a:xfrm>
            <a:off x="233280" y="9190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Memory mapped space containing registers to configure, control, and deal with interrupts, exceptions, and debug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Replaces co-processor #15 in older ARM cores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</p:txBody>
      </p:sp>
      <p:sp>
        <p:nvSpPr>
          <p:cNvPr id="1325" name="CustomShape 3"/>
          <p:cNvSpPr/>
          <p:nvPr/>
        </p:nvSpPr>
        <p:spPr>
          <a:xfrm>
            <a:off x="5302080" y="5183280"/>
            <a:ext cx="349344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Application Interrupt/Reset Control Register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26" name="CustomShape 4"/>
          <p:cNvSpPr/>
          <p:nvPr/>
        </p:nvSpPr>
        <p:spPr>
          <a:xfrm>
            <a:off x="3719520" y="5183280"/>
            <a:ext cx="158184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Bits[10:8] = 000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27" name="CustomShape 5"/>
          <p:cNvSpPr/>
          <p:nvPr/>
        </p:nvSpPr>
        <p:spPr>
          <a:xfrm>
            <a:off x="2127240" y="5183280"/>
            <a:ext cx="159156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9"/>
              </a:spcBef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1328" name="CustomShape 6"/>
          <p:cNvSpPr/>
          <p:nvPr/>
        </p:nvSpPr>
        <p:spPr>
          <a:xfrm>
            <a:off x="338040" y="5183280"/>
            <a:ext cx="178848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0xE000ED0C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29" name="CustomShape 7"/>
          <p:cNvSpPr/>
          <p:nvPr/>
        </p:nvSpPr>
        <p:spPr>
          <a:xfrm>
            <a:off x="5302080" y="4675320"/>
            <a:ext cx="3493440" cy="50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Vector Table Offset Register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0" name="CustomShape 8"/>
          <p:cNvSpPr/>
          <p:nvPr/>
        </p:nvSpPr>
        <p:spPr>
          <a:xfrm>
            <a:off x="3719520" y="4675320"/>
            <a:ext cx="1581840" cy="50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0x00000000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9"/>
              </a:spcBef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1331" name="CustomShape 9"/>
          <p:cNvSpPr/>
          <p:nvPr/>
        </p:nvSpPr>
        <p:spPr>
          <a:xfrm>
            <a:off x="2127240" y="4675320"/>
            <a:ext cx="1591560" cy="50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9"/>
              </a:spcBef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1332" name="CustomShape 10"/>
          <p:cNvSpPr/>
          <p:nvPr/>
        </p:nvSpPr>
        <p:spPr>
          <a:xfrm>
            <a:off x="338040" y="4675320"/>
            <a:ext cx="1788480" cy="50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0xE000ED08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3" name="CustomShape 11"/>
          <p:cNvSpPr/>
          <p:nvPr/>
        </p:nvSpPr>
        <p:spPr>
          <a:xfrm>
            <a:off x="5302080" y="4165560"/>
            <a:ext cx="3493440" cy="50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Interrupt Control State Register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4" name="CustomShape 12"/>
          <p:cNvSpPr/>
          <p:nvPr/>
        </p:nvSpPr>
        <p:spPr>
          <a:xfrm>
            <a:off x="3719520" y="4165560"/>
            <a:ext cx="1581840" cy="50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0x00000000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9"/>
              </a:spcBef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1335" name="CustomShape 13"/>
          <p:cNvSpPr/>
          <p:nvPr/>
        </p:nvSpPr>
        <p:spPr>
          <a:xfrm>
            <a:off x="2127240" y="4165560"/>
            <a:ext cx="1591560" cy="50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1336" name="CustomShape 14"/>
          <p:cNvSpPr/>
          <p:nvPr/>
        </p:nvSpPr>
        <p:spPr>
          <a:xfrm>
            <a:off x="338040" y="4165560"/>
            <a:ext cx="1788480" cy="50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0xE000ED04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7" name="CustomShape 15"/>
          <p:cNvSpPr/>
          <p:nvPr/>
        </p:nvSpPr>
        <p:spPr>
          <a:xfrm>
            <a:off x="5302080" y="3659040"/>
            <a:ext cx="349344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CPUID Base Register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8" name="CustomShape 16"/>
          <p:cNvSpPr/>
          <p:nvPr/>
        </p:nvSpPr>
        <p:spPr>
          <a:xfrm>
            <a:off x="3719520" y="3659040"/>
            <a:ext cx="158184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IMP DEFINED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39" name="CustomShape 17"/>
          <p:cNvSpPr/>
          <p:nvPr/>
        </p:nvSpPr>
        <p:spPr>
          <a:xfrm>
            <a:off x="2127240" y="3659040"/>
            <a:ext cx="159156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Read Only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9"/>
              </a:spcBef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1340" name="CustomShape 18"/>
          <p:cNvSpPr/>
          <p:nvPr/>
        </p:nvSpPr>
        <p:spPr>
          <a:xfrm>
            <a:off x="338040" y="3659040"/>
            <a:ext cx="178848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0xE000ED00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1" name="CustomShape 19"/>
          <p:cNvSpPr/>
          <p:nvPr/>
        </p:nvSpPr>
        <p:spPr>
          <a:xfrm>
            <a:off x="5302080" y="3151080"/>
            <a:ext cx="3493440" cy="50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Interrupt Controller Type Register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2" name="CustomShape 20"/>
          <p:cNvSpPr/>
          <p:nvPr/>
        </p:nvSpPr>
        <p:spPr>
          <a:xfrm>
            <a:off x="3719520" y="3151080"/>
            <a:ext cx="1581840" cy="50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IMP DEFINED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3" name="CustomShape 21"/>
          <p:cNvSpPr/>
          <p:nvPr/>
        </p:nvSpPr>
        <p:spPr>
          <a:xfrm>
            <a:off x="2127240" y="3151080"/>
            <a:ext cx="1591560" cy="50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Read Only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4" name="CustomShape 22"/>
          <p:cNvSpPr/>
          <p:nvPr/>
        </p:nvSpPr>
        <p:spPr>
          <a:xfrm>
            <a:off x="338040" y="3151080"/>
            <a:ext cx="1788480" cy="50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0xE000E004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5" name="CustomShape 23"/>
          <p:cNvSpPr/>
          <p:nvPr/>
        </p:nvSpPr>
        <p:spPr>
          <a:xfrm>
            <a:off x="5302080" y="2644920"/>
            <a:ext cx="349344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Master Control register - RESERVED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6" name="CustomShape 24"/>
          <p:cNvSpPr/>
          <p:nvPr/>
        </p:nvSpPr>
        <p:spPr>
          <a:xfrm>
            <a:off x="3719520" y="2644920"/>
            <a:ext cx="158184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0x00000000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7" name="CustomShape 25"/>
          <p:cNvSpPr/>
          <p:nvPr/>
        </p:nvSpPr>
        <p:spPr>
          <a:xfrm>
            <a:off x="2127240" y="2644920"/>
            <a:ext cx="159156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8" name="CustomShape 26"/>
          <p:cNvSpPr/>
          <p:nvPr/>
        </p:nvSpPr>
        <p:spPr>
          <a:xfrm>
            <a:off x="338040" y="2644920"/>
            <a:ext cx="1788480" cy="50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49"/>
              </a:spcBef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0xE000E000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349" name="CustomShape 27"/>
          <p:cNvSpPr/>
          <p:nvPr/>
        </p:nvSpPr>
        <p:spPr>
          <a:xfrm>
            <a:off x="5302080" y="2136600"/>
            <a:ext cx="3493440" cy="507240"/>
          </a:xfrm>
          <a:prstGeom prst="rect">
            <a:avLst/>
          </a:prstGeom>
          <a:solidFill>
            <a:srgbClr val="99cc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425"/>
              </a:spcBef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Function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350" name="CustomShape 28"/>
          <p:cNvSpPr/>
          <p:nvPr/>
        </p:nvSpPr>
        <p:spPr>
          <a:xfrm>
            <a:off x="3719520" y="2136600"/>
            <a:ext cx="1581840" cy="507240"/>
          </a:xfrm>
          <a:prstGeom prst="rect">
            <a:avLst/>
          </a:prstGeom>
          <a:solidFill>
            <a:srgbClr val="99cc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425"/>
              </a:spcBef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Reset Value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351" name="CustomShape 29"/>
          <p:cNvSpPr/>
          <p:nvPr/>
        </p:nvSpPr>
        <p:spPr>
          <a:xfrm>
            <a:off x="2127240" y="2136600"/>
            <a:ext cx="1591560" cy="507240"/>
          </a:xfrm>
          <a:prstGeom prst="rect">
            <a:avLst/>
          </a:prstGeom>
          <a:solidFill>
            <a:srgbClr val="99cc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425"/>
              </a:spcBef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Type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352" name="CustomShape 30"/>
          <p:cNvSpPr/>
          <p:nvPr/>
        </p:nvSpPr>
        <p:spPr>
          <a:xfrm>
            <a:off x="338040" y="2136600"/>
            <a:ext cx="1788480" cy="507240"/>
          </a:xfrm>
          <a:prstGeom prst="rect">
            <a:avLst/>
          </a:prstGeom>
          <a:solidFill>
            <a:srgbClr val="99cc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425"/>
              </a:spcBef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Address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353" name="Line 31"/>
          <p:cNvSpPr/>
          <p:nvPr/>
        </p:nvSpPr>
        <p:spPr>
          <a:xfrm>
            <a:off x="338040" y="2136600"/>
            <a:ext cx="845820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Line 32"/>
          <p:cNvSpPr/>
          <p:nvPr/>
        </p:nvSpPr>
        <p:spPr>
          <a:xfrm>
            <a:off x="338040" y="2631960"/>
            <a:ext cx="845820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Line 33"/>
          <p:cNvSpPr/>
          <p:nvPr/>
        </p:nvSpPr>
        <p:spPr>
          <a:xfrm>
            <a:off x="338040" y="3151080"/>
            <a:ext cx="84582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Line 34"/>
          <p:cNvSpPr/>
          <p:nvPr/>
        </p:nvSpPr>
        <p:spPr>
          <a:xfrm>
            <a:off x="338040" y="3659040"/>
            <a:ext cx="84582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Line 35"/>
          <p:cNvSpPr/>
          <p:nvPr/>
        </p:nvSpPr>
        <p:spPr>
          <a:xfrm>
            <a:off x="338040" y="4165560"/>
            <a:ext cx="84582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Line 36"/>
          <p:cNvSpPr/>
          <p:nvPr/>
        </p:nvSpPr>
        <p:spPr>
          <a:xfrm>
            <a:off x="338040" y="4674960"/>
            <a:ext cx="84582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Line 37"/>
          <p:cNvSpPr/>
          <p:nvPr/>
        </p:nvSpPr>
        <p:spPr>
          <a:xfrm>
            <a:off x="338040" y="5182920"/>
            <a:ext cx="84582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Line 38"/>
          <p:cNvSpPr/>
          <p:nvPr/>
        </p:nvSpPr>
        <p:spPr>
          <a:xfrm>
            <a:off x="338040" y="5711760"/>
            <a:ext cx="845820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Line 39"/>
          <p:cNvSpPr/>
          <p:nvPr/>
        </p:nvSpPr>
        <p:spPr>
          <a:xfrm flipH="1">
            <a:off x="2109600" y="2136600"/>
            <a:ext cx="17640" cy="35863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Line 40"/>
          <p:cNvSpPr/>
          <p:nvPr/>
        </p:nvSpPr>
        <p:spPr>
          <a:xfrm>
            <a:off x="3720960" y="2136600"/>
            <a:ext cx="360" cy="35701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Line 41"/>
          <p:cNvSpPr/>
          <p:nvPr/>
        </p:nvSpPr>
        <p:spPr>
          <a:xfrm>
            <a:off x="5302080" y="2136600"/>
            <a:ext cx="360" cy="3583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>
    <p:pull dir="ru"/>
  </p:transition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More SCB Registers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365" name="CustomShape 2"/>
          <p:cNvSpPr/>
          <p:nvPr/>
        </p:nvSpPr>
        <p:spPr>
          <a:xfrm>
            <a:off x="5295960" y="5865840"/>
            <a:ext cx="3517200" cy="34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Software Trigger Interrupt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66" name="CustomShape 3"/>
          <p:cNvSpPr/>
          <p:nvPr/>
        </p:nvSpPr>
        <p:spPr>
          <a:xfrm>
            <a:off x="3720960" y="5865840"/>
            <a:ext cx="1573920" cy="34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4"/>
          <p:cNvSpPr/>
          <p:nvPr/>
        </p:nvSpPr>
        <p:spPr>
          <a:xfrm>
            <a:off x="2120760" y="5865840"/>
            <a:ext cx="1599480" cy="34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Write Only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68" name="CustomShape 5"/>
          <p:cNvSpPr/>
          <p:nvPr/>
        </p:nvSpPr>
        <p:spPr>
          <a:xfrm>
            <a:off x="330120" y="5865840"/>
            <a:ext cx="1789920" cy="340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0xE000EF00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69" name="CustomShape 6"/>
          <p:cNvSpPr/>
          <p:nvPr/>
        </p:nvSpPr>
        <p:spPr>
          <a:xfrm>
            <a:off x="5295960" y="5495760"/>
            <a:ext cx="368244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Auxiliary Fault Status Register (vendor specific)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70" name="CustomShape 7"/>
          <p:cNvSpPr/>
          <p:nvPr/>
        </p:nvSpPr>
        <p:spPr>
          <a:xfrm>
            <a:off x="3720960" y="5495760"/>
            <a:ext cx="1573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Unpredictable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71" name="CustomShape 8"/>
          <p:cNvSpPr/>
          <p:nvPr/>
        </p:nvSpPr>
        <p:spPr>
          <a:xfrm>
            <a:off x="2120760" y="5495760"/>
            <a:ext cx="159948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72" name="CustomShape 9"/>
          <p:cNvSpPr/>
          <p:nvPr/>
        </p:nvSpPr>
        <p:spPr>
          <a:xfrm>
            <a:off x="330120" y="5495760"/>
            <a:ext cx="1789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0xE000ED3C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73" name="CustomShape 10"/>
          <p:cNvSpPr/>
          <p:nvPr/>
        </p:nvSpPr>
        <p:spPr>
          <a:xfrm>
            <a:off x="5295960" y="5127480"/>
            <a:ext cx="3517200" cy="36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BusFault Address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74" name="CustomShape 11"/>
          <p:cNvSpPr/>
          <p:nvPr/>
        </p:nvSpPr>
        <p:spPr>
          <a:xfrm>
            <a:off x="3720960" y="5127480"/>
            <a:ext cx="1573920" cy="36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Unpredictable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75" name="CustomShape 12"/>
          <p:cNvSpPr/>
          <p:nvPr/>
        </p:nvSpPr>
        <p:spPr>
          <a:xfrm>
            <a:off x="2120760" y="5127480"/>
            <a:ext cx="1599480" cy="36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76" name="CustomShape 13"/>
          <p:cNvSpPr/>
          <p:nvPr/>
        </p:nvSpPr>
        <p:spPr>
          <a:xfrm>
            <a:off x="330120" y="5127480"/>
            <a:ext cx="1789920" cy="36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0xE000ED38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77" name="CustomShape 14"/>
          <p:cNvSpPr/>
          <p:nvPr/>
        </p:nvSpPr>
        <p:spPr>
          <a:xfrm>
            <a:off x="5295960" y="4757760"/>
            <a:ext cx="351720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MemManage Address Register 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78" name="CustomShape 15"/>
          <p:cNvSpPr/>
          <p:nvPr/>
        </p:nvSpPr>
        <p:spPr>
          <a:xfrm>
            <a:off x="3720960" y="4757760"/>
            <a:ext cx="1573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Unpredictable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79" name="CustomShape 16"/>
          <p:cNvSpPr/>
          <p:nvPr/>
        </p:nvSpPr>
        <p:spPr>
          <a:xfrm>
            <a:off x="2120760" y="4757760"/>
            <a:ext cx="159948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80" name="CustomShape 17"/>
          <p:cNvSpPr/>
          <p:nvPr/>
        </p:nvSpPr>
        <p:spPr>
          <a:xfrm>
            <a:off x="330120" y="4757760"/>
            <a:ext cx="1789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0xE000ED34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81" name="CustomShape 18"/>
          <p:cNvSpPr/>
          <p:nvPr/>
        </p:nvSpPr>
        <p:spPr>
          <a:xfrm>
            <a:off x="5295960" y="4387680"/>
            <a:ext cx="351720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DebugFault Status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82" name="CustomShape 19"/>
          <p:cNvSpPr/>
          <p:nvPr/>
        </p:nvSpPr>
        <p:spPr>
          <a:xfrm>
            <a:off x="3720960" y="4387680"/>
            <a:ext cx="1573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n/a - status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83" name="CustomShape 20"/>
          <p:cNvSpPr/>
          <p:nvPr/>
        </p:nvSpPr>
        <p:spPr>
          <a:xfrm>
            <a:off x="2120760" y="4387680"/>
            <a:ext cx="159948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84" name="CustomShape 21"/>
          <p:cNvSpPr/>
          <p:nvPr/>
        </p:nvSpPr>
        <p:spPr>
          <a:xfrm>
            <a:off x="330120" y="4387680"/>
            <a:ext cx="1789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0xE000ED30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85" name="CustomShape 22"/>
          <p:cNvSpPr/>
          <p:nvPr/>
        </p:nvSpPr>
        <p:spPr>
          <a:xfrm>
            <a:off x="5295960" y="4017960"/>
            <a:ext cx="351720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HardFault Status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86" name="CustomShape 23"/>
          <p:cNvSpPr/>
          <p:nvPr/>
        </p:nvSpPr>
        <p:spPr>
          <a:xfrm>
            <a:off x="3720960" y="4017960"/>
            <a:ext cx="1573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n/a - status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87" name="CustomShape 24"/>
          <p:cNvSpPr/>
          <p:nvPr/>
        </p:nvSpPr>
        <p:spPr>
          <a:xfrm>
            <a:off x="2120760" y="4017960"/>
            <a:ext cx="159948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88" name="CustomShape 25"/>
          <p:cNvSpPr/>
          <p:nvPr/>
        </p:nvSpPr>
        <p:spPr>
          <a:xfrm>
            <a:off x="330120" y="4017960"/>
            <a:ext cx="1789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0xE000ED2C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89" name="CustomShape 26"/>
          <p:cNvSpPr/>
          <p:nvPr/>
        </p:nvSpPr>
        <p:spPr>
          <a:xfrm>
            <a:off x="5295960" y="3646440"/>
            <a:ext cx="3517200" cy="37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Configurable Fault Status Registers (3)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90" name="CustomShape 27"/>
          <p:cNvSpPr/>
          <p:nvPr/>
        </p:nvSpPr>
        <p:spPr>
          <a:xfrm>
            <a:off x="3720960" y="3646440"/>
            <a:ext cx="1573920" cy="37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n/a - status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91" name="CustomShape 28"/>
          <p:cNvSpPr/>
          <p:nvPr/>
        </p:nvSpPr>
        <p:spPr>
          <a:xfrm>
            <a:off x="2120760" y="3646440"/>
            <a:ext cx="1599480" cy="37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92" name="CustomShape 29"/>
          <p:cNvSpPr/>
          <p:nvPr/>
        </p:nvSpPr>
        <p:spPr>
          <a:xfrm>
            <a:off x="330120" y="3646440"/>
            <a:ext cx="1789920" cy="370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0xE000ED28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93" name="CustomShape 30"/>
          <p:cNvSpPr/>
          <p:nvPr/>
        </p:nvSpPr>
        <p:spPr>
          <a:xfrm>
            <a:off x="5295960" y="3276720"/>
            <a:ext cx="351720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System Handler Control and State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94" name="CustomShape 31"/>
          <p:cNvSpPr/>
          <p:nvPr/>
        </p:nvSpPr>
        <p:spPr>
          <a:xfrm>
            <a:off x="3720960" y="3276720"/>
            <a:ext cx="1573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95" name="CustomShape 32"/>
          <p:cNvSpPr/>
          <p:nvPr/>
        </p:nvSpPr>
        <p:spPr>
          <a:xfrm>
            <a:off x="2120760" y="3276720"/>
            <a:ext cx="159948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96" name="CustomShape 33"/>
          <p:cNvSpPr/>
          <p:nvPr/>
        </p:nvSpPr>
        <p:spPr>
          <a:xfrm>
            <a:off x="330120" y="3276720"/>
            <a:ext cx="1789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0xE000ED24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397" name="CustomShape 34"/>
          <p:cNvSpPr/>
          <p:nvPr/>
        </p:nvSpPr>
        <p:spPr>
          <a:xfrm>
            <a:off x="5295960" y="2906640"/>
            <a:ext cx="351720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System Handlers 12-15 Priority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98" name="CustomShape 35"/>
          <p:cNvSpPr/>
          <p:nvPr/>
        </p:nvSpPr>
        <p:spPr>
          <a:xfrm>
            <a:off x="3720960" y="2906640"/>
            <a:ext cx="1573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399" name="CustomShape 36"/>
          <p:cNvSpPr/>
          <p:nvPr/>
        </p:nvSpPr>
        <p:spPr>
          <a:xfrm>
            <a:off x="2120760" y="2906640"/>
            <a:ext cx="159948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00" name="CustomShape 37"/>
          <p:cNvSpPr/>
          <p:nvPr/>
        </p:nvSpPr>
        <p:spPr>
          <a:xfrm>
            <a:off x="330120" y="2906640"/>
            <a:ext cx="1789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0xE000ED20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401" name="CustomShape 38"/>
          <p:cNvSpPr/>
          <p:nvPr/>
        </p:nvSpPr>
        <p:spPr>
          <a:xfrm>
            <a:off x="5295960" y="2536920"/>
            <a:ext cx="351720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System Handlers 8-11 Priority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02" name="CustomShape 39"/>
          <p:cNvSpPr/>
          <p:nvPr/>
        </p:nvSpPr>
        <p:spPr>
          <a:xfrm>
            <a:off x="3720960" y="2536920"/>
            <a:ext cx="1573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03" name="CustomShape 40"/>
          <p:cNvSpPr/>
          <p:nvPr/>
        </p:nvSpPr>
        <p:spPr>
          <a:xfrm>
            <a:off x="2120760" y="2536920"/>
            <a:ext cx="159948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04" name="CustomShape 41"/>
          <p:cNvSpPr/>
          <p:nvPr/>
        </p:nvSpPr>
        <p:spPr>
          <a:xfrm>
            <a:off x="330120" y="2536920"/>
            <a:ext cx="1789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0xE000ED1C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405" name="CustomShape 42"/>
          <p:cNvSpPr/>
          <p:nvPr/>
        </p:nvSpPr>
        <p:spPr>
          <a:xfrm>
            <a:off x="5295960" y="2168640"/>
            <a:ext cx="3517200" cy="36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System Handlers 4-7 Priority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06" name="CustomShape 43"/>
          <p:cNvSpPr/>
          <p:nvPr/>
        </p:nvSpPr>
        <p:spPr>
          <a:xfrm>
            <a:off x="3720960" y="2168640"/>
            <a:ext cx="1573920" cy="36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07" name="CustomShape 44"/>
          <p:cNvSpPr/>
          <p:nvPr/>
        </p:nvSpPr>
        <p:spPr>
          <a:xfrm>
            <a:off x="2120760" y="2168640"/>
            <a:ext cx="1599480" cy="36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08" name="CustomShape 45"/>
          <p:cNvSpPr/>
          <p:nvPr/>
        </p:nvSpPr>
        <p:spPr>
          <a:xfrm>
            <a:off x="330120" y="2168640"/>
            <a:ext cx="1789920" cy="367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0xE000ED18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409" name="CustomShape 46"/>
          <p:cNvSpPr/>
          <p:nvPr/>
        </p:nvSpPr>
        <p:spPr>
          <a:xfrm>
            <a:off x="5295960" y="1798560"/>
            <a:ext cx="351720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Configuration Control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10" name="CustomShape 47"/>
          <p:cNvSpPr/>
          <p:nvPr/>
        </p:nvSpPr>
        <p:spPr>
          <a:xfrm>
            <a:off x="3720960" y="1798560"/>
            <a:ext cx="1573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11" name="CustomShape 48"/>
          <p:cNvSpPr/>
          <p:nvPr/>
        </p:nvSpPr>
        <p:spPr>
          <a:xfrm>
            <a:off x="2120760" y="1811160"/>
            <a:ext cx="159948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12" name="CustomShape 49"/>
          <p:cNvSpPr/>
          <p:nvPr/>
        </p:nvSpPr>
        <p:spPr>
          <a:xfrm>
            <a:off x="330120" y="1798560"/>
            <a:ext cx="1789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0xE000ED14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413" name="CustomShape 50"/>
          <p:cNvSpPr/>
          <p:nvPr/>
        </p:nvSpPr>
        <p:spPr>
          <a:xfrm>
            <a:off x="5295960" y="1428840"/>
            <a:ext cx="351720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System Control Register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14" name="CustomShape 51"/>
          <p:cNvSpPr/>
          <p:nvPr/>
        </p:nvSpPr>
        <p:spPr>
          <a:xfrm>
            <a:off x="3720960" y="1428840"/>
            <a:ext cx="1573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0x00000000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15" name="CustomShape 52"/>
          <p:cNvSpPr/>
          <p:nvPr/>
        </p:nvSpPr>
        <p:spPr>
          <a:xfrm>
            <a:off x="2120760" y="1428840"/>
            <a:ext cx="159948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Read/Write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16" name="CustomShape 53"/>
          <p:cNvSpPr/>
          <p:nvPr/>
        </p:nvSpPr>
        <p:spPr>
          <a:xfrm>
            <a:off x="330120" y="1428840"/>
            <a:ext cx="1789920" cy="369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0xE000ED10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17" name="CustomShape 54"/>
          <p:cNvSpPr/>
          <p:nvPr/>
        </p:nvSpPr>
        <p:spPr>
          <a:xfrm>
            <a:off x="5295960" y="1058760"/>
            <a:ext cx="3517200" cy="369000"/>
          </a:xfrm>
          <a:prstGeom prst="rect">
            <a:avLst/>
          </a:prstGeom>
          <a:solidFill>
            <a:srgbClr val="99cc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425"/>
              </a:spcBef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Function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418" name="CustomShape 55"/>
          <p:cNvSpPr/>
          <p:nvPr/>
        </p:nvSpPr>
        <p:spPr>
          <a:xfrm>
            <a:off x="3720960" y="1058760"/>
            <a:ext cx="1573920" cy="369000"/>
          </a:xfrm>
          <a:prstGeom prst="rect">
            <a:avLst/>
          </a:prstGeom>
          <a:solidFill>
            <a:srgbClr val="99cc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425"/>
              </a:spcBef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Reset Value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419" name="CustomShape 56"/>
          <p:cNvSpPr/>
          <p:nvPr/>
        </p:nvSpPr>
        <p:spPr>
          <a:xfrm>
            <a:off x="2120760" y="1058760"/>
            <a:ext cx="1599480" cy="369000"/>
          </a:xfrm>
          <a:prstGeom prst="rect">
            <a:avLst/>
          </a:prstGeom>
          <a:solidFill>
            <a:srgbClr val="99cc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425"/>
              </a:spcBef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Type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420" name="CustomShape 57"/>
          <p:cNvSpPr/>
          <p:nvPr/>
        </p:nvSpPr>
        <p:spPr>
          <a:xfrm>
            <a:off x="330120" y="1058760"/>
            <a:ext cx="1789920" cy="369000"/>
          </a:xfrm>
          <a:prstGeom prst="rect">
            <a:avLst/>
          </a:prstGeom>
          <a:solidFill>
            <a:srgbClr val="99cc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>
              <a:lnSpc>
                <a:spcPct val="100000"/>
              </a:lnSpc>
              <a:spcBef>
                <a:spcPts val="425"/>
              </a:spcBef>
            </a:pPr>
            <a:r>
              <a:rPr b="1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Address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421" name="Line 58"/>
          <p:cNvSpPr/>
          <p:nvPr/>
        </p:nvSpPr>
        <p:spPr>
          <a:xfrm>
            <a:off x="330120" y="1058760"/>
            <a:ext cx="848340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Line 59"/>
          <p:cNvSpPr/>
          <p:nvPr/>
        </p:nvSpPr>
        <p:spPr>
          <a:xfrm>
            <a:off x="330120" y="1428480"/>
            <a:ext cx="848340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Line 60"/>
          <p:cNvSpPr/>
          <p:nvPr/>
        </p:nvSpPr>
        <p:spPr>
          <a:xfrm>
            <a:off x="330120" y="179856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Line 61"/>
          <p:cNvSpPr/>
          <p:nvPr/>
        </p:nvSpPr>
        <p:spPr>
          <a:xfrm>
            <a:off x="330120" y="216828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Line 62"/>
          <p:cNvSpPr/>
          <p:nvPr/>
        </p:nvSpPr>
        <p:spPr>
          <a:xfrm>
            <a:off x="330120" y="253656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Line 63"/>
          <p:cNvSpPr/>
          <p:nvPr/>
        </p:nvSpPr>
        <p:spPr>
          <a:xfrm>
            <a:off x="330120" y="290664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Line 64"/>
          <p:cNvSpPr/>
          <p:nvPr/>
        </p:nvSpPr>
        <p:spPr>
          <a:xfrm>
            <a:off x="330120" y="327636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Line 65"/>
          <p:cNvSpPr/>
          <p:nvPr/>
        </p:nvSpPr>
        <p:spPr>
          <a:xfrm>
            <a:off x="330120" y="364644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Line 66"/>
          <p:cNvSpPr/>
          <p:nvPr/>
        </p:nvSpPr>
        <p:spPr>
          <a:xfrm>
            <a:off x="330120" y="401796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Line 67"/>
          <p:cNvSpPr/>
          <p:nvPr/>
        </p:nvSpPr>
        <p:spPr>
          <a:xfrm>
            <a:off x="330120" y="438768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Line 68"/>
          <p:cNvSpPr/>
          <p:nvPr/>
        </p:nvSpPr>
        <p:spPr>
          <a:xfrm>
            <a:off x="330120" y="475740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Line 69"/>
          <p:cNvSpPr/>
          <p:nvPr/>
        </p:nvSpPr>
        <p:spPr>
          <a:xfrm>
            <a:off x="330120" y="512748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Line 70"/>
          <p:cNvSpPr/>
          <p:nvPr/>
        </p:nvSpPr>
        <p:spPr>
          <a:xfrm>
            <a:off x="330120" y="549576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Line 71"/>
          <p:cNvSpPr/>
          <p:nvPr/>
        </p:nvSpPr>
        <p:spPr>
          <a:xfrm>
            <a:off x="330120" y="5865480"/>
            <a:ext cx="8483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Line 72"/>
          <p:cNvSpPr/>
          <p:nvPr/>
        </p:nvSpPr>
        <p:spPr>
          <a:xfrm>
            <a:off x="330120" y="6207120"/>
            <a:ext cx="8483400" cy="36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Line 73"/>
          <p:cNvSpPr/>
          <p:nvPr/>
        </p:nvSpPr>
        <p:spPr>
          <a:xfrm>
            <a:off x="2120760" y="1058760"/>
            <a:ext cx="360" cy="5148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Line 74"/>
          <p:cNvSpPr/>
          <p:nvPr/>
        </p:nvSpPr>
        <p:spPr>
          <a:xfrm>
            <a:off x="3720960" y="1058760"/>
            <a:ext cx="360" cy="5148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Line 75"/>
          <p:cNvSpPr/>
          <p:nvPr/>
        </p:nvSpPr>
        <p:spPr>
          <a:xfrm>
            <a:off x="5295600" y="1058760"/>
            <a:ext cx="360" cy="5148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med">
    <p:pull dir="ru"/>
  </p:transition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40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ff9933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CustomShape 1"/>
          <p:cNvSpPr/>
          <p:nvPr/>
        </p:nvSpPr>
        <p:spPr>
          <a:xfrm>
            <a:off x="228600" y="12600"/>
            <a:ext cx="8562240" cy="83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Cortex-M4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42" name="CustomShape 2"/>
          <p:cNvSpPr/>
          <p:nvPr/>
        </p:nvSpPr>
        <p:spPr>
          <a:xfrm>
            <a:off x="7477200" y="5807160"/>
            <a:ext cx="1548720" cy="516240"/>
          </a:xfrm>
          <a:prstGeom prst="rect">
            <a:avLst/>
          </a:prstGeom>
          <a:noFill/>
          <a:ln w="9360">
            <a:solidFill>
              <a:schemeClr val="bg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Cortex M3 Total 60k* Gates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43" name="CustomShape 3"/>
          <p:cNvSpPr/>
          <p:nvPr/>
        </p:nvSpPr>
        <p:spPr>
          <a:xfrm>
            <a:off x="4664160" y="1041840"/>
            <a:ext cx="4361760" cy="5291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ARMv7E-M Architecture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Thumb-2 only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DSP extensions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Optional FPU (Cortex-M4F)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Otherwise, same as Cortex-M3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Implements full Thumb-2 instruction set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Saturated math (e.g. QADD)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Packing and unpacking (e.g. UXTB)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Signed multiply (e.g. SMULTB)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SIMD (e.g. ADD8)</a:t>
            </a:r>
            <a:endParaRPr b="0" lang="en-IN" sz="1700" spc="-1" strike="noStrike">
              <a:latin typeface="Arial"/>
            </a:endParaRPr>
          </a:p>
        </p:txBody>
      </p:sp>
      <p:pic>
        <p:nvPicPr>
          <p:cNvPr id="1444" name="Picture 1" descr=""/>
          <p:cNvPicPr/>
          <p:nvPr/>
        </p:nvPicPr>
        <p:blipFill>
          <a:blip r:embed="rId1"/>
          <a:stretch/>
        </p:blipFill>
        <p:spPr>
          <a:xfrm>
            <a:off x="430200" y="978480"/>
            <a:ext cx="4264200" cy="4896360"/>
          </a:xfrm>
          <a:prstGeom prst="rect">
            <a:avLst/>
          </a:prstGeom>
          <a:ln>
            <a:noFill/>
          </a:ln>
        </p:spPr>
      </p:pic>
    </p:spTree>
  </p:cSld>
  <p:transition>
    <p:pull dir="ru"/>
  </p:transition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Cortex-M4F Floating Point Registers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46" name="CustomShape 2"/>
          <p:cNvSpPr/>
          <p:nvPr/>
        </p:nvSpPr>
        <p:spPr>
          <a:xfrm>
            <a:off x="233280" y="906480"/>
            <a:ext cx="6441120" cy="1907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FPU provides a further 32 single-precision registers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Can be viewed as either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32 x 32-bit registers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16 x 64-bit doubleword registers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Any combination of the above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700" spc="-1" strike="noStrike">
              <a:latin typeface="Arial"/>
            </a:endParaRPr>
          </a:p>
        </p:txBody>
      </p:sp>
      <p:sp>
        <p:nvSpPr>
          <p:cNvPr id="1447" name="CustomShape 3"/>
          <p:cNvSpPr/>
          <p:nvPr/>
        </p:nvSpPr>
        <p:spPr>
          <a:xfrm>
            <a:off x="4772520" y="579960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S31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8" name="CustomShape 4"/>
          <p:cNvSpPr/>
          <p:nvPr/>
        </p:nvSpPr>
        <p:spPr>
          <a:xfrm>
            <a:off x="4772520" y="549468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S30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49" name="CustomShape 5"/>
          <p:cNvSpPr/>
          <p:nvPr/>
        </p:nvSpPr>
        <p:spPr>
          <a:xfrm>
            <a:off x="4772520" y="519012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S29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0" name="CustomShape 6"/>
          <p:cNvSpPr/>
          <p:nvPr/>
        </p:nvSpPr>
        <p:spPr>
          <a:xfrm>
            <a:off x="4772520" y="488520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S28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1" name="CustomShape 7"/>
          <p:cNvSpPr/>
          <p:nvPr/>
        </p:nvSpPr>
        <p:spPr>
          <a:xfrm>
            <a:off x="4772520" y="245700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2" name="CustomShape 8"/>
          <p:cNvSpPr/>
          <p:nvPr/>
        </p:nvSpPr>
        <p:spPr>
          <a:xfrm>
            <a:off x="4772520" y="215208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3" name="CustomShape 9"/>
          <p:cNvSpPr/>
          <p:nvPr/>
        </p:nvSpPr>
        <p:spPr>
          <a:xfrm>
            <a:off x="4772520" y="184716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4" name="CustomShape 10"/>
          <p:cNvSpPr/>
          <p:nvPr/>
        </p:nvSpPr>
        <p:spPr>
          <a:xfrm>
            <a:off x="4772520" y="154260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5" name="CustomShape 11"/>
          <p:cNvSpPr/>
          <p:nvPr/>
        </p:nvSpPr>
        <p:spPr>
          <a:xfrm>
            <a:off x="4772520" y="367596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S7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6" name="CustomShape 12"/>
          <p:cNvSpPr/>
          <p:nvPr/>
        </p:nvSpPr>
        <p:spPr>
          <a:xfrm>
            <a:off x="4772520" y="337140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S6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7" name="CustomShape 13"/>
          <p:cNvSpPr/>
          <p:nvPr/>
        </p:nvSpPr>
        <p:spPr>
          <a:xfrm>
            <a:off x="4772520" y="306648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8" name="CustomShape 14"/>
          <p:cNvSpPr/>
          <p:nvPr/>
        </p:nvSpPr>
        <p:spPr>
          <a:xfrm>
            <a:off x="4772520" y="2761560"/>
            <a:ext cx="944280" cy="353160"/>
          </a:xfrm>
          <a:prstGeom prst="rect">
            <a:avLst/>
          </a:prstGeom>
          <a:solidFill>
            <a:srgbClr val="d1ffa3"/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S4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59" name="CustomShape 15"/>
          <p:cNvSpPr/>
          <p:nvPr/>
        </p:nvSpPr>
        <p:spPr>
          <a:xfrm>
            <a:off x="4772880" y="4016160"/>
            <a:ext cx="944280" cy="8935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16"/>
          <p:cNvSpPr/>
          <p:nvPr/>
        </p:nvSpPr>
        <p:spPr>
          <a:xfrm>
            <a:off x="4686120" y="4191120"/>
            <a:ext cx="161280" cy="35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~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1" name="CustomShape 17"/>
          <p:cNvSpPr/>
          <p:nvPr/>
        </p:nvSpPr>
        <p:spPr>
          <a:xfrm>
            <a:off x="4688640" y="4302360"/>
            <a:ext cx="161280" cy="35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~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2" name="CustomShape 18"/>
          <p:cNvSpPr/>
          <p:nvPr/>
        </p:nvSpPr>
        <p:spPr>
          <a:xfrm>
            <a:off x="5634000" y="4191120"/>
            <a:ext cx="161280" cy="35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~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3" name="CustomShape 19"/>
          <p:cNvSpPr/>
          <p:nvPr/>
        </p:nvSpPr>
        <p:spPr>
          <a:xfrm>
            <a:off x="5636520" y="4302360"/>
            <a:ext cx="161280" cy="35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~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4" name="CustomShape 20"/>
          <p:cNvSpPr/>
          <p:nvPr/>
        </p:nvSpPr>
        <p:spPr>
          <a:xfrm>
            <a:off x="6184800" y="5512680"/>
            <a:ext cx="944280" cy="615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D15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5" name="CustomShape 21"/>
          <p:cNvSpPr/>
          <p:nvPr/>
        </p:nvSpPr>
        <p:spPr>
          <a:xfrm>
            <a:off x="6184800" y="4903920"/>
            <a:ext cx="944280" cy="608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D14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6" name="CustomShape 22"/>
          <p:cNvSpPr/>
          <p:nvPr/>
        </p:nvSpPr>
        <p:spPr>
          <a:xfrm>
            <a:off x="6184800" y="2170800"/>
            <a:ext cx="944280" cy="6098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D1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7" name="CustomShape 23"/>
          <p:cNvSpPr/>
          <p:nvPr/>
        </p:nvSpPr>
        <p:spPr>
          <a:xfrm>
            <a:off x="6184800" y="1561320"/>
            <a:ext cx="944280" cy="6098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D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8" name="CustomShape 24"/>
          <p:cNvSpPr/>
          <p:nvPr/>
        </p:nvSpPr>
        <p:spPr>
          <a:xfrm>
            <a:off x="6184800" y="3390120"/>
            <a:ext cx="944280" cy="62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D3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69" name="CustomShape 25"/>
          <p:cNvSpPr/>
          <p:nvPr/>
        </p:nvSpPr>
        <p:spPr>
          <a:xfrm>
            <a:off x="6184800" y="2780280"/>
            <a:ext cx="944280" cy="6098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D2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0" name="CustomShape 26"/>
          <p:cNvSpPr/>
          <p:nvPr/>
        </p:nvSpPr>
        <p:spPr>
          <a:xfrm>
            <a:off x="6185160" y="4016160"/>
            <a:ext cx="944280" cy="893520"/>
          </a:xfrm>
          <a:prstGeom prst="rect">
            <a:avLst/>
          </a:prstGeom>
          <a:noFill/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27"/>
          <p:cNvSpPr/>
          <p:nvPr/>
        </p:nvSpPr>
        <p:spPr>
          <a:xfrm>
            <a:off x="6098400" y="4191120"/>
            <a:ext cx="161280" cy="35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~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2" name="CustomShape 28"/>
          <p:cNvSpPr/>
          <p:nvPr/>
        </p:nvSpPr>
        <p:spPr>
          <a:xfrm>
            <a:off x="6100920" y="4302360"/>
            <a:ext cx="161280" cy="35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~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3" name="CustomShape 29"/>
          <p:cNvSpPr/>
          <p:nvPr/>
        </p:nvSpPr>
        <p:spPr>
          <a:xfrm>
            <a:off x="7046280" y="4191120"/>
            <a:ext cx="161280" cy="35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~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74" name="CustomShape 30"/>
          <p:cNvSpPr/>
          <p:nvPr/>
        </p:nvSpPr>
        <p:spPr>
          <a:xfrm>
            <a:off x="7048800" y="4302360"/>
            <a:ext cx="161280" cy="353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 algn="ctr">
              <a:lnSpc>
                <a:spcPct val="80000"/>
              </a:lnSpc>
              <a:spcBef>
                <a:spcPts val="901"/>
              </a:spcBef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~</a:t>
            </a: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Application Processors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279" name="Picture 2" descr=""/>
          <p:cNvPicPr/>
          <p:nvPr/>
        </p:nvPicPr>
        <p:blipFill>
          <a:blip r:embed="rId1"/>
          <a:stretch/>
        </p:blipFill>
        <p:spPr>
          <a:xfrm>
            <a:off x="1217160" y="1124280"/>
            <a:ext cx="6616080" cy="5076360"/>
          </a:xfrm>
          <a:prstGeom prst="rect">
            <a:avLst/>
          </a:prstGeom>
          <a:ln>
            <a:noFill/>
          </a:ln>
        </p:spPr>
      </p:pic>
    </p:spTree>
  </p:cSld>
  <p:transition>
    <p:pull dir="ru"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Binary Upwards Compatibility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1476" name="Picture 3" descr=""/>
          <p:cNvPicPr/>
          <p:nvPr/>
        </p:nvPicPr>
        <p:blipFill>
          <a:blip r:embed="rId1"/>
          <a:srcRect l="0" t="0" r="2009" b="0"/>
          <a:stretch/>
        </p:blipFill>
        <p:spPr>
          <a:xfrm>
            <a:off x="2303640" y="858240"/>
            <a:ext cx="6409440" cy="5522040"/>
          </a:xfrm>
          <a:prstGeom prst="rect">
            <a:avLst/>
          </a:prstGeom>
          <a:ln w="9360">
            <a:noFill/>
          </a:ln>
        </p:spPr>
      </p:pic>
      <p:sp>
        <p:nvSpPr>
          <p:cNvPr id="1477" name="CustomShape 2"/>
          <p:cNvSpPr/>
          <p:nvPr/>
        </p:nvSpPr>
        <p:spPr>
          <a:xfrm rot="18280200">
            <a:off x="1426320" y="3192120"/>
            <a:ext cx="619920" cy="17816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9080"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8" name="CustomShape 3"/>
          <p:cNvSpPr/>
          <p:nvPr/>
        </p:nvSpPr>
        <p:spPr>
          <a:xfrm rot="18280200">
            <a:off x="1357920" y="2058840"/>
            <a:ext cx="619920" cy="152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9080"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9" name="CustomShape 4"/>
          <p:cNvSpPr/>
          <p:nvPr/>
        </p:nvSpPr>
        <p:spPr>
          <a:xfrm rot="14133000">
            <a:off x="1523160" y="1330200"/>
            <a:ext cx="619920" cy="12279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9080"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80" name="CustomShape 5"/>
          <p:cNvSpPr/>
          <p:nvPr/>
        </p:nvSpPr>
        <p:spPr>
          <a:xfrm>
            <a:off x="1619640" y="2169000"/>
            <a:ext cx="719280" cy="539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 w="1908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CustomShape 6"/>
          <p:cNvSpPr/>
          <p:nvPr/>
        </p:nvSpPr>
        <p:spPr>
          <a:xfrm>
            <a:off x="431640" y="3357000"/>
            <a:ext cx="1187280" cy="539280"/>
          </a:xfrm>
          <a:prstGeom prst="rect">
            <a:avLst/>
          </a:prstGeom>
          <a:gradFill rotWithShape="0">
            <a:gsLst>
              <a:gs pos="0">
                <a:srgbClr val="e6fba1"/>
              </a:gs>
              <a:gs pos="35000">
                <a:srgbClr val="ebfabe"/>
              </a:gs>
              <a:gs pos="100000">
                <a:srgbClr val="f7fee5"/>
              </a:gs>
            </a:gsLst>
            <a:lin ang="16200000"/>
          </a:gradFill>
          <a:ln w="9360">
            <a:solidFill>
              <a:srgbClr val="9db336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MS PGothic"/>
              </a:rPr>
              <a:t>ARMv6-M</a:t>
            </a:r>
            <a:endParaRPr b="0" lang="en-IN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MS PGothic"/>
              </a:rPr>
              <a:t>Architecture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82" name="CustomShape 7"/>
          <p:cNvSpPr/>
          <p:nvPr/>
        </p:nvSpPr>
        <p:spPr>
          <a:xfrm>
            <a:off x="431640" y="2169000"/>
            <a:ext cx="1187280" cy="539280"/>
          </a:xfrm>
          <a:prstGeom prst="rect">
            <a:avLst/>
          </a:prstGeom>
          <a:gradFill rotWithShape="0">
            <a:gsLst>
              <a:gs pos="0">
                <a:srgbClr val="c9eaf9"/>
              </a:gs>
              <a:gs pos="35000">
                <a:srgbClr val="d9eefa"/>
              </a:gs>
              <a:gs pos="100000">
                <a:srgbClr val="effafd"/>
              </a:gs>
            </a:gsLst>
            <a:lin ang="16200000"/>
          </a:gradFill>
          <a:ln w="9360">
            <a:solidFill>
              <a:srgbClr val="a5c0ce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MS PGothic"/>
              </a:rPr>
              <a:t>ARMv7-M</a:t>
            </a:r>
            <a:endParaRPr b="0" lang="en-IN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MS PGothic"/>
              </a:rPr>
              <a:t>Architecture</a:t>
            </a:r>
            <a:endParaRPr b="0" lang="en-IN" sz="14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325" dur="indefinite" restart="never" nodeType="tmRoot">
          <p:childTnLst>
            <p:seq>
              <p:cTn id="326" dur="indefinite" nodeType="mainSeq">
                <p:childTnLst>
                  <p:par>
                    <p:cTn id="327" fill="hold">
                      <p:stCondLst>
                        <p:cond delay="0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after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331" dur="2000" fill="hold"/>
                                        <p:tgtEl>
                                          <p:spTgt spid="1477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+.3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32" dur="2000" fill="hold"/>
                                        <p:tgtEl>
                                          <p:spTgt spid="1477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3" dur="2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35" nodeType="after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337" dur="2000" fill="hold"/>
                                        <p:tgtEl>
                                          <p:spTgt spid="1478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+.3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38" dur="2000" fill="hold"/>
                                        <p:tgtEl>
                                          <p:spTgt spid="1478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9" dur="2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4000"/>
                            </p:stCondLst>
                            <p:childTnLst>
                              <p:par>
                                <p:cTn id="341" nodeType="after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343" dur="2000" fill="hold"/>
                                        <p:tgtEl>
                                          <p:spTgt spid="1479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+.3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44" dur="2000" fill="hold"/>
                                        <p:tgtEl>
                                          <p:spTgt spid="1479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5" dur="2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84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CustomShape 1"/>
          <p:cNvSpPr/>
          <p:nvPr/>
        </p:nvSpPr>
        <p:spPr>
          <a:xfrm>
            <a:off x="6918480" y="3152880"/>
            <a:ext cx="791280" cy="53892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2"/>
          <p:cNvSpPr/>
          <p:nvPr/>
        </p:nvSpPr>
        <p:spPr>
          <a:xfrm>
            <a:off x="6918480" y="3230640"/>
            <a:ext cx="791280" cy="4438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On chip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memory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87" name="CustomShape 3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Example ARM-based system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488" name="CustomShape 4"/>
          <p:cNvSpPr/>
          <p:nvPr/>
        </p:nvSpPr>
        <p:spPr>
          <a:xfrm>
            <a:off x="4656240" y="2070000"/>
            <a:ext cx="1258200" cy="1094760"/>
          </a:xfrm>
          <a:prstGeom prst="rect">
            <a:avLst/>
          </a:prstGeom>
          <a:solidFill>
            <a:schemeClr val="folHlink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5"/>
          <p:cNvSpPr/>
          <p:nvPr/>
        </p:nvSpPr>
        <p:spPr>
          <a:xfrm>
            <a:off x="6326280" y="1357200"/>
            <a:ext cx="181800" cy="2888640"/>
          </a:xfrm>
          <a:prstGeom prst="rect">
            <a:avLst/>
          </a:prstGeom>
          <a:solidFill>
            <a:srgbClr val="c0c0c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6"/>
          <p:cNvSpPr/>
          <p:nvPr/>
        </p:nvSpPr>
        <p:spPr>
          <a:xfrm>
            <a:off x="4788000" y="2157480"/>
            <a:ext cx="992880" cy="6375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ARM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Processor core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91" name="CustomShape 7"/>
          <p:cNvSpPr/>
          <p:nvPr/>
        </p:nvSpPr>
        <p:spPr>
          <a:xfrm rot="16200000">
            <a:off x="5847480" y="2565000"/>
            <a:ext cx="1153440" cy="2725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AMBA AXI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92" name="CustomShape 8"/>
          <p:cNvSpPr/>
          <p:nvPr/>
        </p:nvSpPr>
        <p:spPr>
          <a:xfrm>
            <a:off x="6924600" y="1962000"/>
            <a:ext cx="780480" cy="113292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9"/>
          <p:cNvSpPr/>
          <p:nvPr/>
        </p:nvSpPr>
        <p:spPr>
          <a:xfrm>
            <a:off x="6918480" y="2249640"/>
            <a:ext cx="791280" cy="74844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External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Memory Interface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94" name="CustomShape 10"/>
          <p:cNvSpPr/>
          <p:nvPr/>
        </p:nvSpPr>
        <p:spPr>
          <a:xfrm>
            <a:off x="6918480" y="3746520"/>
            <a:ext cx="791280" cy="538920"/>
          </a:xfrm>
          <a:prstGeom prst="rect">
            <a:avLst/>
          </a:prstGeom>
          <a:solidFill>
            <a:srgbClr val="c0c0c0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11"/>
          <p:cNvSpPr/>
          <p:nvPr/>
        </p:nvSpPr>
        <p:spPr>
          <a:xfrm>
            <a:off x="6964200" y="3817800"/>
            <a:ext cx="700920" cy="39456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APB 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Bridge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496" name="CustomShape 12"/>
          <p:cNvSpPr/>
          <p:nvPr/>
        </p:nvSpPr>
        <p:spPr>
          <a:xfrm>
            <a:off x="5967360" y="3467160"/>
            <a:ext cx="178560" cy="1762920"/>
          </a:xfrm>
          <a:prstGeom prst="rect">
            <a:avLst/>
          </a:prstGeom>
          <a:solidFill>
            <a:srgbClr val="c0c0c0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13"/>
          <p:cNvSpPr/>
          <p:nvPr/>
        </p:nvSpPr>
        <p:spPr>
          <a:xfrm rot="16200000">
            <a:off x="5499000" y="4246920"/>
            <a:ext cx="1107360" cy="27252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AMBA APB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498" name="CustomShape 14"/>
          <p:cNvSpPr/>
          <p:nvPr/>
        </p:nvSpPr>
        <p:spPr>
          <a:xfrm>
            <a:off x="4751280" y="3475080"/>
            <a:ext cx="791280" cy="53892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15"/>
          <p:cNvSpPr/>
          <p:nvPr/>
        </p:nvSpPr>
        <p:spPr>
          <a:xfrm>
            <a:off x="4738680" y="3465360"/>
            <a:ext cx="828000" cy="54684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CoreLink Interrupt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Controller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00" name="CustomShape 16"/>
          <p:cNvSpPr/>
          <p:nvPr/>
        </p:nvSpPr>
        <p:spPr>
          <a:xfrm>
            <a:off x="4751280" y="4065480"/>
            <a:ext cx="791280" cy="53892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17"/>
          <p:cNvSpPr/>
          <p:nvPr/>
        </p:nvSpPr>
        <p:spPr>
          <a:xfrm>
            <a:off x="4691160" y="4043520"/>
            <a:ext cx="920160" cy="54684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Other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CoreLink Peripherals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02" name="CustomShape 18"/>
          <p:cNvSpPr/>
          <p:nvPr/>
        </p:nvSpPr>
        <p:spPr>
          <a:xfrm>
            <a:off x="4746600" y="4673520"/>
            <a:ext cx="791280" cy="538920"/>
          </a:xfrm>
          <a:prstGeom prst="rect">
            <a:avLst/>
          </a:prstGeom>
          <a:solidFill>
            <a:schemeClr val="accent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19"/>
          <p:cNvSpPr/>
          <p:nvPr/>
        </p:nvSpPr>
        <p:spPr>
          <a:xfrm>
            <a:off x="6918480" y="1365120"/>
            <a:ext cx="791280" cy="53892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20"/>
          <p:cNvSpPr/>
          <p:nvPr/>
        </p:nvSpPr>
        <p:spPr>
          <a:xfrm>
            <a:off x="7016760" y="1436760"/>
            <a:ext cx="592920" cy="39456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DMA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Port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05" name="CustomShape 21"/>
          <p:cNvSpPr/>
          <p:nvPr/>
        </p:nvSpPr>
        <p:spPr>
          <a:xfrm>
            <a:off x="4656240" y="1365120"/>
            <a:ext cx="1258200" cy="648720"/>
          </a:xfrm>
          <a:prstGeom prst="rect">
            <a:avLst/>
          </a:prstGeom>
          <a:solidFill>
            <a:schemeClr val="accent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CustomShape 22"/>
          <p:cNvSpPr/>
          <p:nvPr/>
        </p:nvSpPr>
        <p:spPr>
          <a:xfrm>
            <a:off x="4665600" y="1471680"/>
            <a:ext cx="1240560" cy="39456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IN" sz="1000" spc="-1" strike="noStrike">
                <a:solidFill>
                  <a:srgbClr val="ffffff"/>
                </a:solidFill>
                <a:latin typeface="Arial"/>
                <a:ea typeface="DejaVu Sans"/>
              </a:rPr>
              <a:t>Clocks and </a:t>
            </a:r>
            <a:endParaRPr b="0" lang="en-IN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ffffff"/>
                </a:solidFill>
                <a:latin typeface="Arial"/>
                <a:ea typeface="DejaVu Sans"/>
              </a:rPr>
              <a:t>Reset Controller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07" name="CustomShape 23"/>
          <p:cNvSpPr/>
          <p:nvPr/>
        </p:nvSpPr>
        <p:spPr>
          <a:xfrm>
            <a:off x="147600" y="961920"/>
            <a:ext cx="4191840" cy="5374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ARM core deeply embedded within an SoC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External debug and trace via JTAG or CoreSight interface</a:t>
            </a:r>
            <a:endParaRPr b="0" lang="en-IN" sz="15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Design can have both external and internal memories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Varying width, speed and size – depending on system requirements</a:t>
            </a:r>
            <a:endParaRPr b="0" lang="en-IN" sz="15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Can include ARM licensed CoreLink peripherals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Interrupt controller, since core only has two interrupt sources</a:t>
            </a:r>
            <a:endParaRPr b="0" lang="en-IN" sz="15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374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500" spc="-1" strike="noStrike">
                <a:solidFill>
                  <a:srgbClr val="1d315b"/>
                </a:solidFill>
                <a:latin typeface="Arial"/>
              </a:rPr>
              <a:t>Other peripherals and interfaces</a:t>
            </a:r>
            <a:endParaRPr b="0" lang="en-IN" sz="15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Can include on-chip memory from ARM Artisan Physical IP Libraries</a:t>
            </a: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</a:rPr>
              <a:t>Elements connected using AMBA (Advanced Microcontroller Bus Architecture)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1508" name="CustomShape 24"/>
          <p:cNvSpPr/>
          <p:nvPr/>
        </p:nvSpPr>
        <p:spPr>
          <a:xfrm>
            <a:off x="4464000" y="1228680"/>
            <a:ext cx="3448800" cy="4087080"/>
          </a:xfrm>
          <a:prstGeom prst="rect">
            <a:avLst/>
          </a:prstGeom>
          <a:noFill/>
          <a:ln w="255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25"/>
          <p:cNvSpPr/>
          <p:nvPr/>
        </p:nvSpPr>
        <p:spPr>
          <a:xfrm>
            <a:off x="4683240" y="2854440"/>
            <a:ext cx="847080" cy="24228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ffffff"/>
                </a:solidFill>
                <a:latin typeface="Arial"/>
                <a:ea typeface="DejaVu Sans"/>
              </a:rPr>
              <a:t>DEBUG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10" name="CustomShape 26"/>
          <p:cNvSpPr/>
          <p:nvPr/>
        </p:nvSpPr>
        <p:spPr>
          <a:xfrm>
            <a:off x="4719600" y="2852640"/>
            <a:ext cx="535680" cy="246960"/>
          </a:xfrm>
          <a:prstGeom prst="rect">
            <a:avLst/>
          </a:prstGeom>
          <a:noFill/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27"/>
          <p:cNvSpPr/>
          <p:nvPr/>
        </p:nvSpPr>
        <p:spPr>
          <a:xfrm flipV="1">
            <a:off x="5969160" y="232884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28"/>
          <p:cNvSpPr/>
          <p:nvPr/>
        </p:nvSpPr>
        <p:spPr>
          <a:xfrm flipV="1">
            <a:off x="6553080" y="147132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29"/>
          <p:cNvSpPr/>
          <p:nvPr/>
        </p:nvSpPr>
        <p:spPr>
          <a:xfrm flipV="1">
            <a:off x="6553080" y="232884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30"/>
          <p:cNvSpPr/>
          <p:nvPr/>
        </p:nvSpPr>
        <p:spPr>
          <a:xfrm flipV="1">
            <a:off x="6553080" y="321768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31"/>
          <p:cNvSpPr/>
          <p:nvPr/>
        </p:nvSpPr>
        <p:spPr>
          <a:xfrm flipV="1">
            <a:off x="6553080" y="381456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32"/>
          <p:cNvSpPr/>
          <p:nvPr/>
        </p:nvSpPr>
        <p:spPr>
          <a:xfrm flipV="1">
            <a:off x="7759800" y="205560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33"/>
          <p:cNvSpPr/>
          <p:nvPr/>
        </p:nvSpPr>
        <p:spPr>
          <a:xfrm flipV="1">
            <a:off x="7759800" y="246204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34"/>
          <p:cNvSpPr/>
          <p:nvPr/>
        </p:nvSpPr>
        <p:spPr>
          <a:xfrm flipV="1">
            <a:off x="5600880" y="351612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Line 35"/>
          <p:cNvSpPr/>
          <p:nvPr/>
        </p:nvSpPr>
        <p:spPr>
          <a:xfrm>
            <a:off x="5354280" y="3209760"/>
            <a:ext cx="360" cy="243000"/>
          </a:xfrm>
          <a:prstGeom prst="line">
            <a:avLst/>
          </a:prstGeom>
          <a:ln w="2232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36"/>
          <p:cNvSpPr/>
          <p:nvPr/>
        </p:nvSpPr>
        <p:spPr>
          <a:xfrm flipV="1">
            <a:off x="5600880" y="414468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37"/>
          <p:cNvSpPr/>
          <p:nvPr/>
        </p:nvSpPr>
        <p:spPr>
          <a:xfrm flipV="1">
            <a:off x="5600880" y="474156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Line 38"/>
          <p:cNvSpPr/>
          <p:nvPr/>
        </p:nvSpPr>
        <p:spPr>
          <a:xfrm>
            <a:off x="7286400" y="4308120"/>
            <a:ext cx="360" cy="381240"/>
          </a:xfrm>
          <a:prstGeom prst="line">
            <a:avLst/>
          </a:prstGeom>
          <a:ln w="6336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Line 39"/>
          <p:cNvSpPr/>
          <p:nvPr/>
        </p:nvSpPr>
        <p:spPr>
          <a:xfrm flipH="1">
            <a:off x="6188040" y="4682880"/>
            <a:ext cx="1130040" cy="360"/>
          </a:xfrm>
          <a:prstGeom prst="line">
            <a:avLst/>
          </a:prstGeom>
          <a:ln w="63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40"/>
          <p:cNvSpPr/>
          <p:nvPr/>
        </p:nvSpPr>
        <p:spPr>
          <a:xfrm>
            <a:off x="5473800" y="3168720"/>
            <a:ext cx="532800" cy="334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0240" bIns="30240"/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nIRQ</a:t>
            </a:r>
            <a:endParaRPr b="0" lang="en-IN" sz="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900" spc="-1" strike="noStrike">
                <a:solidFill>
                  <a:srgbClr val="1d315b"/>
                </a:solidFill>
                <a:latin typeface="Arial"/>
                <a:ea typeface="DejaVu Sans"/>
              </a:rPr>
              <a:t>nFIQ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525" name="Line 41"/>
          <p:cNvSpPr/>
          <p:nvPr/>
        </p:nvSpPr>
        <p:spPr>
          <a:xfrm>
            <a:off x="5468760" y="3209760"/>
            <a:ext cx="360" cy="243000"/>
          </a:xfrm>
          <a:prstGeom prst="line">
            <a:avLst/>
          </a:prstGeom>
          <a:ln w="2232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42"/>
          <p:cNvSpPr/>
          <p:nvPr/>
        </p:nvSpPr>
        <p:spPr>
          <a:xfrm>
            <a:off x="8101080" y="1569960"/>
            <a:ext cx="635760" cy="1451880"/>
          </a:xfrm>
          <a:prstGeom prst="rect">
            <a:avLst/>
          </a:prstGeom>
          <a:solidFill>
            <a:schemeClr val="accent2"/>
          </a:solidFill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CustomShape 43"/>
          <p:cNvSpPr/>
          <p:nvPr/>
        </p:nvSpPr>
        <p:spPr>
          <a:xfrm>
            <a:off x="8096400" y="2043000"/>
            <a:ext cx="818280" cy="42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0240" bIns="3024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FLASH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528" name="CustomShape 44"/>
          <p:cNvSpPr/>
          <p:nvPr/>
        </p:nvSpPr>
        <p:spPr>
          <a:xfrm>
            <a:off x="8385120" y="2492280"/>
            <a:ext cx="626400" cy="1397880"/>
          </a:xfrm>
          <a:prstGeom prst="rect">
            <a:avLst/>
          </a:prstGeom>
          <a:solidFill>
            <a:schemeClr val="accent2"/>
          </a:solidFill>
          <a:ln w="2232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45"/>
          <p:cNvSpPr/>
          <p:nvPr/>
        </p:nvSpPr>
        <p:spPr>
          <a:xfrm>
            <a:off x="8325000" y="3067200"/>
            <a:ext cx="818280" cy="42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0240" bIns="3024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SDRAM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1530" name="CustomShape 46"/>
          <p:cNvSpPr/>
          <p:nvPr/>
        </p:nvSpPr>
        <p:spPr>
          <a:xfrm>
            <a:off x="6568920" y="4822920"/>
            <a:ext cx="1275480" cy="424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76320" rIns="76320" tIns="30240" bIns="3024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ARM based SoC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31" name="CustomShape 47"/>
          <p:cNvSpPr/>
          <p:nvPr/>
        </p:nvSpPr>
        <p:spPr>
          <a:xfrm flipV="1">
            <a:off x="4308480" y="2757240"/>
            <a:ext cx="307080" cy="137520"/>
          </a:xfrm>
          <a:prstGeom prst="leftRightArrow">
            <a:avLst>
              <a:gd name="adj1" fmla="val 50000"/>
              <a:gd name="adj2" fmla="val 44598"/>
            </a:avLst>
          </a:prstGeom>
          <a:solidFill>
            <a:schemeClr val="tx1"/>
          </a:solidFill>
          <a:ln w="316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48"/>
          <p:cNvSpPr/>
          <p:nvPr/>
        </p:nvSpPr>
        <p:spPr>
          <a:xfrm>
            <a:off x="4687920" y="4743360"/>
            <a:ext cx="920160" cy="394560"/>
          </a:xfrm>
          <a:prstGeom prst="rect">
            <a:avLst/>
          </a:prstGeom>
          <a:noFill/>
          <a:ln w="381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ffffff"/>
                </a:solidFill>
                <a:latin typeface="Arial"/>
                <a:ea typeface="DejaVu Sans"/>
              </a:rPr>
              <a:t>Custom Peripherals</a:t>
            </a:r>
            <a:endParaRPr b="0" lang="en-IN" sz="10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CustomShape 1"/>
          <p:cNvSpPr/>
          <p:nvPr/>
        </p:nvSpPr>
        <p:spPr>
          <a:xfrm>
            <a:off x="2895480" y="1371600"/>
            <a:ext cx="2361600" cy="91368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High Performance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ARM processor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34" name="CustomShape 2"/>
          <p:cNvSpPr/>
          <p:nvPr/>
        </p:nvSpPr>
        <p:spPr>
          <a:xfrm>
            <a:off x="2057400" y="3809880"/>
            <a:ext cx="1904400" cy="91368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High-bandwidth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on-chip RAM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35" name="CustomShape 3"/>
          <p:cNvSpPr/>
          <p:nvPr/>
        </p:nvSpPr>
        <p:spPr>
          <a:xfrm>
            <a:off x="533520" y="2286000"/>
            <a:ext cx="1370880" cy="1523160"/>
          </a:xfrm>
          <a:prstGeom prst="rect">
            <a:avLst/>
          </a:prstGeom>
          <a:solidFill>
            <a:srgbClr val="a5d0e3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High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Bandwidth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External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Memory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Interface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36" name="CustomShape 4"/>
          <p:cNvSpPr/>
          <p:nvPr/>
        </p:nvSpPr>
        <p:spPr>
          <a:xfrm>
            <a:off x="4114800" y="3809880"/>
            <a:ext cx="1599480" cy="913680"/>
          </a:xfrm>
          <a:prstGeom prst="rect">
            <a:avLst/>
          </a:prstGeom>
          <a:solidFill>
            <a:schemeClr val="accent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DMA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Bus Master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37" name="CustomShape 5"/>
          <p:cNvSpPr/>
          <p:nvPr/>
        </p:nvSpPr>
        <p:spPr>
          <a:xfrm>
            <a:off x="5715000" y="2514600"/>
            <a:ext cx="1065960" cy="1065960"/>
          </a:xfrm>
          <a:prstGeom prst="rect">
            <a:avLst/>
          </a:prstGeom>
          <a:solidFill>
            <a:schemeClr val="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APB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Bridge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38" name="CustomShape 6"/>
          <p:cNvSpPr/>
          <p:nvPr/>
        </p:nvSpPr>
        <p:spPr>
          <a:xfrm>
            <a:off x="7238880" y="2438280"/>
            <a:ext cx="1142280" cy="53280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Timer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39" name="CustomShape 7"/>
          <p:cNvSpPr/>
          <p:nvPr/>
        </p:nvSpPr>
        <p:spPr>
          <a:xfrm>
            <a:off x="7238880" y="3124080"/>
            <a:ext cx="1142280" cy="53280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Keypad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40" name="CustomShape 8"/>
          <p:cNvSpPr/>
          <p:nvPr/>
        </p:nvSpPr>
        <p:spPr>
          <a:xfrm>
            <a:off x="7238880" y="1752480"/>
            <a:ext cx="1142280" cy="53280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UART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41" name="CustomShape 9"/>
          <p:cNvSpPr/>
          <p:nvPr/>
        </p:nvSpPr>
        <p:spPr>
          <a:xfrm>
            <a:off x="7238880" y="3809880"/>
            <a:ext cx="1142280" cy="53280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PIO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42" name="Line 10"/>
          <p:cNvSpPr/>
          <p:nvPr/>
        </p:nvSpPr>
        <p:spPr>
          <a:xfrm>
            <a:off x="1904760" y="3047760"/>
            <a:ext cx="3810240" cy="36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Line 11"/>
          <p:cNvSpPr/>
          <p:nvPr/>
        </p:nvSpPr>
        <p:spPr>
          <a:xfrm flipV="1">
            <a:off x="3047760" y="3047760"/>
            <a:ext cx="360" cy="76212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Line 12"/>
          <p:cNvSpPr/>
          <p:nvPr/>
        </p:nvSpPr>
        <p:spPr>
          <a:xfrm flipV="1">
            <a:off x="4876560" y="3047760"/>
            <a:ext cx="360" cy="76212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Line 13"/>
          <p:cNvSpPr/>
          <p:nvPr/>
        </p:nvSpPr>
        <p:spPr>
          <a:xfrm>
            <a:off x="4038480" y="2286000"/>
            <a:ext cx="360" cy="761760"/>
          </a:xfrm>
          <a:prstGeom prst="line">
            <a:avLst/>
          </a:prstGeom>
          <a:ln w="7632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Line 14"/>
          <p:cNvSpPr/>
          <p:nvPr/>
        </p:nvSpPr>
        <p:spPr>
          <a:xfrm>
            <a:off x="7010280" y="2057400"/>
            <a:ext cx="360" cy="205740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Line 15"/>
          <p:cNvSpPr/>
          <p:nvPr/>
        </p:nvSpPr>
        <p:spPr>
          <a:xfrm>
            <a:off x="6781680" y="3047760"/>
            <a:ext cx="22860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Line 16"/>
          <p:cNvSpPr/>
          <p:nvPr/>
        </p:nvSpPr>
        <p:spPr>
          <a:xfrm>
            <a:off x="7010280" y="3429000"/>
            <a:ext cx="22860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Line 17"/>
          <p:cNvSpPr/>
          <p:nvPr/>
        </p:nvSpPr>
        <p:spPr>
          <a:xfrm>
            <a:off x="7010280" y="2057400"/>
            <a:ext cx="22860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Line 18"/>
          <p:cNvSpPr/>
          <p:nvPr/>
        </p:nvSpPr>
        <p:spPr>
          <a:xfrm>
            <a:off x="7010280" y="4114800"/>
            <a:ext cx="22860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Line 19"/>
          <p:cNvSpPr/>
          <p:nvPr/>
        </p:nvSpPr>
        <p:spPr>
          <a:xfrm>
            <a:off x="7010280" y="2743200"/>
            <a:ext cx="228600" cy="3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CustomShape 20"/>
          <p:cNvSpPr/>
          <p:nvPr/>
        </p:nvSpPr>
        <p:spPr>
          <a:xfrm>
            <a:off x="4115880" y="2637000"/>
            <a:ext cx="619560" cy="33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AHB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53" name="CustomShape 21"/>
          <p:cNvSpPr/>
          <p:nvPr/>
        </p:nvSpPr>
        <p:spPr>
          <a:xfrm>
            <a:off x="6401520" y="1646280"/>
            <a:ext cx="609120" cy="33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APB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554" name="CustomShape 22"/>
          <p:cNvSpPr/>
          <p:nvPr/>
        </p:nvSpPr>
        <p:spPr>
          <a:xfrm>
            <a:off x="2895120" y="5000760"/>
            <a:ext cx="1962360" cy="94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High Performance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Pipelined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Burst Support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Multiple Bus Masters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555" name="CustomShape 23"/>
          <p:cNvSpPr/>
          <p:nvPr/>
        </p:nvSpPr>
        <p:spPr>
          <a:xfrm>
            <a:off x="7088760" y="4619520"/>
            <a:ext cx="1558440" cy="72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Low Power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Non-pipelined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1d315b"/>
                </a:solidFill>
                <a:latin typeface="Arial"/>
                <a:ea typeface="DejaVu Sans"/>
              </a:rPr>
              <a:t>Simple Interface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556" name="CustomShape 24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An Example AMBA System</a:t>
            </a:r>
            <a:endParaRPr b="0" lang="en-IN" sz="36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CustomShape 1"/>
          <p:cNvSpPr/>
          <p:nvPr/>
        </p:nvSpPr>
        <p:spPr>
          <a:xfrm>
            <a:off x="5722920" y="1981080"/>
            <a:ext cx="616680" cy="211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800" spc="-1" strike="noStrike">
                <a:solidFill>
                  <a:srgbClr val="1d315b"/>
                </a:solidFill>
                <a:latin typeface="Arial"/>
                <a:ea typeface="DejaVu Sans"/>
              </a:rPr>
              <a:t>HWDATA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558" name="CustomShape 2"/>
          <p:cNvSpPr/>
          <p:nvPr/>
        </p:nvSpPr>
        <p:spPr>
          <a:xfrm>
            <a:off x="1981080" y="4495680"/>
            <a:ext cx="608760" cy="60876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59" name="CustomShape 3"/>
          <p:cNvSpPr/>
          <p:nvPr/>
        </p:nvSpPr>
        <p:spPr>
          <a:xfrm>
            <a:off x="1981080" y="2057400"/>
            <a:ext cx="608760" cy="60876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0" name="CustomShape 4"/>
          <p:cNvSpPr/>
          <p:nvPr/>
        </p:nvSpPr>
        <p:spPr>
          <a:xfrm>
            <a:off x="1981080" y="3276720"/>
            <a:ext cx="608760" cy="608760"/>
          </a:xfrm>
          <a:prstGeom prst="rect">
            <a:avLst/>
          </a:prstGeom>
          <a:solidFill>
            <a:schemeClr val="folHlink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5"/>
          <p:cNvSpPr/>
          <p:nvPr/>
        </p:nvSpPr>
        <p:spPr>
          <a:xfrm>
            <a:off x="3962520" y="1295280"/>
            <a:ext cx="913680" cy="60876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6"/>
          <p:cNvSpPr/>
          <p:nvPr/>
        </p:nvSpPr>
        <p:spPr>
          <a:xfrm>
            <a:off x="6324480" y="1905120"/>
            <a:ext cx="608760" cy="60876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7"/>
          <p:cNvSpPr/>
          <p:nvPr/>
        </p:nvSpPr>
        <p:spPr>
          <a:xfrm>
            <a:off x="6324480" y="5105520"/>
            <a:ext cx="608760" cy="60876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8"/>
          <p:cNvSpPr/>
          <p:nvPr/>
        </p:nvSpPr>
        <p:spPr>
          <a:xfrm>
            <a:off x="6324480" y="2971800"/>
            <a:ext cx="608760" cy="60876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5" name="CustomShape 9"/>
          <p:cNvSpPr/>
          <p:nvPr/>
        </p:nvSpPr>
        <p:spPr>
          <a:xfrm>
            <a:off x="6324480" y="4038480"/>
            <a:ext cx="608760" cy="608760"/>
          </a:xfrm>
          <a:prstGeom prst="rect">
            <a:avLst/>
          </a:prstGeom>
          <a:solidFill>
            <a:schemeClr val="accent1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6" name="CustomShape 10"/>
          <p:cNvSpPr/>
          <p:nvPr/>
        </p:nvSpPr>
        <p:spPr>
          <a:xfrm>
            <a:off x="3962520" y="5486400"/>
            <a:ext cx="913680" cy="608760"/>
          </a:xfrm>
          <a:prstGeom prst="rect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7" name="CustomShape 11"/>
          <p:cNvSpPr/>
          <p:nvPr/>
        </p:nvSpPr>
        <p:spPr>
          <a:xfrm rot="16200000">
            <a:off x="3810240" y="2439000"/>
            <a:ext cx="608760" cy="304200"/>
          </a:xfrm>
          <a:prstGeom prst="flowChartManualOperation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12"/>
          <p:cNvSpPr/>
          <p:nvPr/>
        </p:nvSpPr>
        <p:spPr>
          <a:xfrm rot="16200000">
            <a:off x="4343400" y="3506040"/>
            <a:ext cx="608760" cy="304200"/>
          </a:xfrm>
          <a:prstGeom prst="flowChartManualOperation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13"/>
          <p:cNvSpPr/>
          <p:nvPr/>
        </p:nvSpPr>
        <p:spPr>
          <a:xfrm flipH="1" rot="5400000">
            <a:off x="4114440" y="4724640"/>
            <a:ext cx="608760" cy="304200"/>
          </a:xfrm>
          <a:prstGeom prst="flowChartManualOperation">
            <a:avLst/>
          </a:prstGeom>
          <a:solidFill>
            <a:schemeClr val="bg2"/>
          </a:solidFill>
          <a:ln w="1260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14"/>
          <p:cNvSpPr/>
          <p:nvPr/>
        </p:nvSpPr>
        <p:spPr>
          <a:xfrm>
            <a:off x="3962520" y="1446120"/>
            <a:ext cx="913680" cy="27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Arbiter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1" name="CustomShape 15"/>
          <p:cNvSpPr/>
          <p:nvPr/>
        </p:nvSpPr>
        <p:spPr>
          <a:xfrm>
            <a:off x="3962520" y="5637240"/>
            <a:ext cx="913680" cy="27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Decoder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2" name="CustomShape 16"/>
          <p:cNvSpPr/>
          <p:nvPr/>
        </p:nvSpPr>
        <p:spPr>
          <a:xfrm>
            <a:off x="1941480" y="2106720"/>
            <a:ext cx="672480" cy="45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Master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#1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3" name="CustomShape 17"/>
          <p:cNvSpPr/>
          <p:nvPr/>
        </p:nvSpPr>
        <p:spPr>
          <a:xfrm>
            <a:off x="1941480" y="4545000"/>
            <a:ext cx="672480" cy="45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Master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#3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4" name="CustomShape 18"/>
          <p:cNvSpPr/>
          <p:nvPr/>
        </p:nvSpPr>
        <p:spPr>
          <a:xfrm>
            <a:off x="1941480" y="3325680"/>
            <a:ext cx="672480" cy="45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Master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ffffff"/>
                </a:solidFill>
                <a:latin typeface="Arial"/>
                <a:ea typeface="DejaVu Sans"/>
              </a:rPr>
              <a:t>#2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5" name="CustomShape 19"/>
          <p:cNvSpPr/>
          <p:nvPr/>
        </p:nvSpPr>
        <p:spPr>
          <a:xfrm>
            <a:off x="6324480" y="1979640"/>
            <a:ext cx="588240" cy="45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Slave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#1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6" name="CustomShape 20"/>
          <p:cNvSpPr/>
          <p:nvPr/>
        </p:nvSpPr>
        <p:spPr>
          <a:xfrm>
            <a:off x="6324480" y="5180040"/>
            <a:ext cx="588240" cy="45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Slave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#4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7" name="CustomShape 21"/>
          <p:cNvSpPr/>
          <p:nvPr/>
        </p:nvSpPr>
        <p:spPr>
          <a:xfrm>
            <a:off x="6324480" y="4113360"/>
            <a:ext cx="588240" cy="45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Slave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#3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8" name="CustomShape 22"/>
          <p:cNvSpPr/>
          <p:nvPr/>
        </p:nvSpPr>
        <p:spPr>
          <a:xfrm>
            <a:off x="6324480" y="3046320"/>
            <a:ext cx="588240" cy="45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Slave</a:t>
            </a:r>
            <a:endParaRPr b="0" lang="en-IN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#2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579" name="CustomShape 23"/>
          <p:cNvSpPr/>
          <p:nvPr/>
        </p:nvSpPr>
        <p:spPr>
          <a:xfrm>
            <a:off x="3507480" y="2970360"/>
            <a:ext cx="1172880" cy="2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Address/Control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80" name="CustomShape 24"/>
          <p:cNvSpPr/>
          <p:nvPr/>
        </p:nvSpPr>
        <p:spPr>
          <a:xfrm>
            <a:off x="4270320" y="3960720"/>
            <a:ext cx="803880" cy="2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Write Data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81" name="CustomShape 25"/>
          <p:cNvSpPr/>
          <p:nvPr/>
        </p:nvSpPr>
        <p:spPr>
          <a:xfrm>
            <a:off x="4039920" y="4341960"/>
            <a:ext cx="799560" cy="2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000" spc="-1" strike="noStrike">
                <a:solidFill>
                  <a:srgbClr val="1d315b"/>
                </a:solidFill>
                <a:latin typeface="Arial"/>
                <a:ea typeface="DejaVu Sans"/>
              </a:rPr>
              <a:t>Read Data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1582" name="Line 26"/>
          <p:cNvSpPr/>
          <p:nvPr/>
        </p:nvSpPr>
        <p:spPr>
          <a:xfrm>
            <a:off x="4114800" y="1904760"/>
            <a:ext cx="360" cy="45720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Line 27"/>
          <p:cNvSpPr/>
          <p:nvPr/>
        </p:nvSpPr>
        <p:spPr>
          <a:xfrm>
            <a:off x="4647960" y="1904760"/>
            <a:ext cx="360" cy="1524240"/>
          </a:xfrm>
          <a:prstGeom prst="line">
            <a:avLst/>
          </a:prstGeom>
          <a:ln w="1260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Line 28"/>
          <p:cNvSpPr/>
          <p:nvPr/>
        </p:nvSpPr>
        <p:spPr>
          <a:xfrm>
            <a:off x="4419360" y="5105160"/>
            <a:ext cx="360" cy="38124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Line 29"/>
          <p:cNvSpPr/>
          <p:nvPr/>
        </p:nvSpPr>
        <p:spPr>
          <a:xfrm flipH="1">
            <a:off x="5790960" y="198108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Line 30"/>
          <p:cNvSpPr/>
          <p:nvPr/>
        </p:nvSpPr>
        <p:spPr>
          <a:xfrm flipH="1">
            <a:off x="5790960" y="411480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Line 31"/>
          <p:cNvSpPr/>
          <p:nvPr/>
        </p:nvSpPr>
        <p:spPr>
          <a:xfrm flipH="1">
            <a:off x="5790960" y="304776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Line 32"/>
          <p:cNvSpPr/>
          <p:nvPr/>
        </p:nvSpPr>
        <p:spPr>
          <a:xfrm flipH="1">
            <a:off x="5790960" y="5181480"/>
            <a:ext cx="53352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9" name="Line 33"/>
          <p:cNvSpPr/>
          <p:nvPr/>
        </p:nvSpPr>
        <p:spPr>
          <a:xfrm flipV="1">
            <a:off x="5790960" y="1981080"/>
            <a:ext cx="360" cy="32004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Line 34"/>
          <p:cNvSpPr/>
          <p:nvPr/>
        </p:nvSpPr>
        <p:spPr>
          <a:xfrm flipH="1">
            <a:off x="5943600" y="2133360"/>
            <a:ext cx="38088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1" name="Line 35"/>
          <p:cNvSpPr/>
          <p:nvPr/>
        </p:nvSpPr>
        <p:spPr>
          <a:xfrm flipH="1">
            <a:off x="5943600" y="3200400"/>
            <a:ext cx="38088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2" name="Line 36"/>
          <p:cNvSpPr/>
          <p:nvPr/>
        </p:nvSpPr>
        <p:spPr>
          <a:xfrm flipH="1">
            <a:off x="5943600" y="4267080"/>
            <a:ext cx="38088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3" name="Line 37"/>
          <p:cNvSpPr/>
          <p:nvPr/>
        </p:nvSpPr>
        <p:spPr>
          <a:xfrm flipH="1">
            <a:off x="5943600" y="5333760"/>
            <a:ext cx="38088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Line 38"/>
          <p:cNvSpPr/>
          <p:nvPr/>
        </p:nvSpPr>
        <p:spPr>
          <a:xfrm>
            <a:off x="5943600" y="2133360"/>
            <a:ext cx="360" cy="32004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Line 39"/>
          <p:cNvSpPr/>
          <p:nvPr/>
        </p:nvSpPr>
        <p:spPr>
          <a:xfrm flipH="1">
            <a:off x="5181480" y="5638680"/>
            <a:ext cx="11430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Line 40"/>
          <p:cNvSpPr/>
          <p:nvPr/>
        </p:nvSpPr>
        <p:spPr>
          <a:xfrm>
            <a:off x="4572000" y="5105160"/>
            <a:ext cx="60948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Line 41"/>
          <p:cNvSpPr/>
          <p:nvPr/>
        </p:nvSpPr>
        <p:spPr>
          <a:xfrm flipH="1">
            <a:off x="5181480" y="2438280"/>
            <a:ext cx="11430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8" name="Line 42"/>
          <p:cNvSpPr/>
          <p:nvPr/>
        </p:nvSpPr>
        <p:spPr>
          <a:xfrm>
            <a:off x="4572000" y="4647960"/>
            <a:ext cx="60948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9" name="Line 43"/>
          <p:cNvSpPr/>
          <p:nvPr/>
        </p:nvSpPr>
        <p:spPr>
          <a:xfrm>
            <a:off x="4572000" y="4800600"/>
            <a:ext cx="76176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Line 44"/>
          <p:cNvSpPr/>
          <p:nvPr/>
        </p:nvSpPr>
        <p:spPr>
          <a:xfrm>
            <a:off x="4572000" y="4952880"/>
            <a:ext cx="91440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Line 45"/>
          <p:cNvSpPr/>
          <p:nvPr/>
        </p:nvSpPr>
        <p:spPr>
          <a:xfrm flipV="1">
            <a:off x="5181480" y="5105160"/>
            <a:ext cx="360" cy="5335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Line 46"/>
          <p:cNvSpPr/>
          <p:nvPr/>
        </p:nvSpPr>
        <p:spPr>
          <a:xfrm flipV="1">
            <a:off x="5181480" y="2438280"/>
            <a:ext cx="360" cy="22096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Line 47"/>
          <p:cNvSpPr/>
          <p:nvPr/>
        </p:nvSpPr>
        <p:spPr>
          <a:xfrm flipV="1">
            <a:off x="5333760" y="3504960"/>
            <a:ext cx="360" cy="1295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Line 48"/>
          <p:cNvSpPr/>
          <p:nvPr/>
        </p:nvSpPr>
        <p:spPr>
          <a:xfrm flipH="1">
            <a:off x="5333760" y="3504960"/>
            <a:ext cx="9907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Line 49"/>
          <p:cNvSpPr/>
          <p:nvPr/>
        </p:nvSpPr>
        <p:spPr>
          <a:xfrm flipH="1">
            <a:off x="5486400" y="4572000"/>
            <a:ext cx="8380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Line 50"/>
          <p:cNvSpPr/>
          <p:nvPr/>
        </p:nvSpPr>
        <p:spPr>
          <a:xfrm>
            <a:off x="5486400" y="4572000"/>
            <a:ext cx="360" cy="380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Line 51"/>
          <p:cNvSpPr/>
          <p:nvPr/>
        </p:nvSpPr>
        <p:spPr>
          <a:xfrm>
            <a:off x="4267080" y="2666880"/>
            <a:ext cx="15238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Line 52"/>
          <p:cNvSpPr/>
          <p:nvPr/>
        </p:nvSpPr>
        <p:spPr>
          <a:xfrm flipH="1">
            <a:off x="4800600" y="3657600"/>
            <a:ext cx="11430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Line 53"/>
          <p:cNvSpPr/>
          <p:nvPr/>
        </p:nvSpPr>
        <p:spPr>
          <a:xfrm>
            <a:off x="2590560" y="5029200"/>
            <a:ext cx="30492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Line 54"/>
          <p:cNvSpPr/>
          <p:nvPr/>
        </p:nvSpPr>
        <p:spPr>
          <a:xfrm>
            <a:off x="2895480" y="2590560"/>
            <a:ext cx="360" cy="243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Line 55"/>
          <p:cNvSpPr/>
          <p:nvPr/>
        </p:nvSpPr>
        <p:spPr>
          <a:xfrm flipH="1">
            <a:off x="3504960" y="2438280"/>
            <a:ext cx="45720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Line 56"/>
          <p:cNvSpPr/>
          <p:nvPr/>
        </p:nvSpPr>
        <p:spPr>
          <a:xfrm flipH="1">
            <a:off x="3504960" y="2743200"/>
            <a:ext cx="45720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Line 57"/>
          <p:cNvSpPr/>
          <p:nvPr/>
        </p:nvSpPr>
        <p:spPr>
          <a:xfrm flipH="1">
            <a:off x="3047760" y="3657600"/>
            <a:ext cx="144792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Line 58"/>
          <p:cNvSpPr/>
          <p:nvPr/>
        </p:nvSpPr>
        <p:spPr>
          <a:xfrm flipH="1">
            <a:off x="3200400" y="3504960"/>
            <a:ext cx="129528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5" name="Line 59"/>
          <p:cNvSpPr/>
          <p:nvPr/>
        </p:nvSpPr>
        <p:spPr>
          <a:xfrm flipH="1">
            <a:off x="3200400" y="3809880"/>
            <a:ext cx="129528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6" name="Line 60"/>
          <p:cNvSpPr/>
          <p:nvPr/>
        </p:nvSpPr>
        <p:spPr>
          <a:xfrm>
            <a:off x="3200400" y="2286000"/>
            <a:ext cx="360" cy="12189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7" name="Line 61"/>
          <p:cNvSpPr/>
          <p:nvPr/>
        </p:nvSpPr>
        <p:spPr>
          <a:xfrm>
            <a:off x="2590560" y="3809880"/>
            <a:ext cx="30492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Line 62"/>
          <p:cNvSpPr/>
          <p:nvPr/>
        </p:nvSpPr>
        <p:spPr>
          <a:xfrm>
            <a:off x="2590560" y="2590560"/>
            <a:ext cx="30492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Line 63"/>
          <p:cNvSpPr/>
          <p:nvPr/>
        </p:nvSpPr>
        <p:spPr>
          <a:xfrm>
            <a:off x="2590560" y="2133360"/>
            <a:ext cx="914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Line 64"/>
          <p:cNvSpPr/>
          <p:nvPr/>
        </p:nvSpPr>
        <p:spPr>
          <a:xfrm>
            <a:off x="3504960" y="2133360"/>
            <a:ext cx="360" cy="3049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1" name="Line 65"/>
          <p:cNvSpPr/>
          <p:nvPr/>
        </p:nvSpPr>
        <p:spPr>
          <a:xfrm>
            <a:off x="3504960" y="2743200"/>
            <a:ext cx="360" cy="18288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2" name="Line 66"/>
          <p:cNvSpPr/>
          <p:nvPr/>
        </p:nvSpPr>
        <p:spPr>
          <a:xfrm>
            <a:off x="2590560" y="4572000"/>
            <a:ext cx="9144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3" name="Line 67"/>
          <p:cNvSpPr/>
          <p:nvPr/>
        </p:nvSpPr>
        <p:spPr>
          <a:xfrm>
            <a:off x="2590560" y="3352680"/>
            <a:ext cx="7621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4" name="Line 68"/>
          <p:cNvSpPr/>
          <p:nvPr/>
        </p:nvSpPr>
        <p:spPr>
          <a:xfrm flipH="1">
            <a:off x="3352680" y="2590560"/>
            <a:ext cx="609480" cy="360"/>
          </a:xfrm>
          <a:prstGeom prst="line">
            <a:avLst/>
          </a:prstGeom>
          <a:ln w="12600">
            <a:solidFill>
              <a:schemeClr val="tx1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Line 69"/>
          <p:cNvSpPr/>
          <p:nvPr/>
        </p:nvSpPr>
        <p:spPr>
          <a:xfrm flipV="1">
            <a:off x="3352680" y="2590560"/>
            <a:ext cx="360" cy="76212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Line 70"/>
          <p:cNvSpPr/>
          <p:nvPr/>
        </p:nvSpPr>
        <p:spPr>
          <a:xfrm>
            <a:off x="2590560" y="3504960"/>
            <a:ext cx="4572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Line 71"/>
          <p:cNvSpPr/>
          <p:nvPr/>
        </p:nvSpPr>
        <p:spPr>
          <a:xfrm>
            <a:off x="3047760" y="3504960"/>
            <a:ext cx="360" cy="152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Line 72"/>
          <p:cNvSpPr/>
          <p:nvPr/>
        </p:nvSpPr>
        <p:spPr>
          <a:xfrm>
            <a:off x="3200400" y="3809880"/>
            <a:ext cx="360" cy="91440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Line 73"/>
          <p:cNvSpPr/>
          <p:nvPr/>
        </p:nvSpPr>
        <p:spPr>
          <a:xfrm flipH="1">
            <a:off x="2590560" y="2286000"/>
            <a:ext cx="6098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CustomShape 74"/>
          <p:cNvSpPr/>
          <p:nvPr/>
        </p:nvSpPr>
        <p:spPr>
          <a:xfrm>
            <a:off x="2592000" y="1981080"/>
            <a:ext cx="546480" cy="211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800" spc="-1" strike="noStrike">
                <a:solidFill>
                  <a:srgbClr val="1d315b"/>
                </a:solidFill>
                <a:latin typeface="Arial"/>
                <a:ea typeface="DejaVu Sans"/>
              </a:rPr>
              <a:t>HADDR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631" name="CustomShape 75"/>
          <p:cNvSpPr/>
          <p:nvPr/>
        </p:nvSpPr>
        <p:spPr>
          <a:xfrm>
            <a:off x="2598840" y="2133720"/>
            <a:ext cx="616680" cy="211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800" spc="-1" strike="noStrike">
                <a:solidFill>
                  <a:srgbClr val="1d315b"/>
                </a:solidFill>
                <a:latin typeface="Arial"/>
                <a:ea typeface="DejaVu Sans"/>
              </a:rPr>
              <a:t>HWDATA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632" name="CustomShape 76"/>
          <p:cNvSpPr/>
          <p:nvPr/>
        </p:nvSpPr>
        <p:spPr>
          <a:xfrm>
            <a:off x="2599200" y="2438280"/>
            <a:ext cx="593640" cy="211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800" spc="-1" strike="noStrike">
                <a:solidFill>
                  <a:srgbClr val="1d315b"/>
                </a:solidFill>
                <a:latin typeface="Arial"/>
                <a:ea typeface="DejaVu Sans"/>
              </a:rPr>
              <a:t>HRDATA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633" name="Line 77"/>
          <p:cNvSpPr/>
          <p:nvPr/>
        </p:nvSpPr>
        <p:spPr>
          <a:xfrm>
            <a:off x="2895480" y="5029200"/>
            <a:ext cx="76212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Line 78"/>
          <p:cNvSpPr/>
          <p:nvPr/>
        </p:nvSpPr>
        <p:spPr>
          <a:xfrm flipH="1">
            <a:off x="3657600" y="4876560"/>
            <a:ext cx="60948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Line 79"/>
          <p:cNvSpPr/>
          <p:nvPr/>
        </p:nvSpPr>
        <p:spPr>
          <a:xfrm flipV="1">
            <a:off x="3657600" y="4876560"/>
            <a:ext cx="360" cy="152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80"/>
          <p:cNvSpPr/>
          <p:nvPr/>
        </p:nvSpPr>
        <p:spPr>
          <a:xfrm>
            <a:off x="5716080" y="1828800"/>
            <a:ext cx="546480" cy="211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800" spc="-1" strike="noStrike">
                <a:solidFill>
                  <a:srgbClr val="1d315b"/>
                </a:solidFill>
                <a:latin typeface="Arial"/>
                <a:ea typeface="DejaVu Sans"/>
              </a:rPr>
              <a:t>HADDR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637" name="CustomShape 81"/>
          <p:cNvSpPr/>
          <p:nvPr/>
        </p:nvSpPr>
        <p:spPr>
          <a:xfrm>
            <a:off x="5189760" y="2286000"/>
            <a:ext cx="593640" cy="211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800" spc="-1" strike="noStrike">
                <a:solidFill>
                  <a:srgbClr val="1d315b"/>
                </a:solidFill>
                <a:latin typeface="Arial"/>
                <a:ea typeface="DejaVu Sans"/>
              </a:rPr>
              <a:t>HRDATA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1638" name="Line 82"/>
          <p:cNvSpPr/>
          <p:nvPr/>
        </p:nvSpPr>
        <p:spPr>
          <a:xfrm flipH="1">
            <a:off x="2590560" y="4724280"/>
            <a:ext cx="60984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CustomShape 83"/>
          <p:cNvSpPr/>
          <p:nvPr/>
        </p:nvSpPr>
        <p:spPr>
          <a:xfrm>
            <a:off x="5757840" y="2620800"/>
            <a:ext cx="75600" cy="75600"/>
          </a:xfrm>
          <a:prstGeom prst="ellipse">
            <a:avLst/>
          </a:prstGeom>
          <a:solidFill>
            <a:schemeClr val="tx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CustomShape 84"/>
          <p:cNvSpPr/>
          <p:nvPr/>
        </p:nvSpPr>
        <p:spPr>
          <a:xfrm>
            <a:off x="5908680" y="3176640"/>
            <a:ext cx="75600" cy="75600"/>
          </a:xfrm>
          <a:prstGeom prst="ellipse">
            <a:avLst/>
          </a:prstGeom>
          <a:solidFill>
            <a:schemeClr val="tx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85"/>
          <p:cNvSpPr/>
          <p:nvPr/>
        </p:nvSpPr>
        <p:spPr>
          <a:xfrm>
            <a:off x="5765760" y="2997360"/>
            <a:ext cx="75600" cy="75600"/>
          </a:xfrm>
          <a:prstGeom prst="ellipse">
            <a:avLst/>
          </a:prstGeom>
          <a:solidFill>
            <a:schemeClr val="tx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86"/>
          <p:cNvSpPr/>
          <p:nvPr/>
        </p:nvSpPr>
        <p:spPr>
          <a:xfrm>
            <a:off x="5899320" y="3633840"/>
            <a:ext cx="75600" cy="75600"/>
          </a:xfrm>
          <a:prstGeom prst="ellipse">
            <a:avLst/>
          </a:prstGeom>
          <a:solidFill>
            <a:schemeClr val="tx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CustomShape 87"/>
          <p:cNvSpPr/>
          <p:nvPr/>
        </p:nvSpPr>
        <p:spPr>
          <a:xfrm>
            <a:off x="5757840" y="4073400"/>
            <a:ext cx="75600" cy="75600"/>
          </a:xfrm>
          <a:prstGeom prst="ellipse">
            <a:avLst/>
          </a:prstGeom>
          <a:solidFill>
            <a:schemeClr val="tx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4" name="CustomShape 88"/>
          <p:cNvSpPr/>
          <p:nvPr/>
        </p:nvSpPr>
        <p:spPr>
          <a:xfrm>
            <a:off x="5907240" y="4235400"/>
            <a:ext cx="75600" cy="75600"/>
          </a:xfrm>
          <a:prstGeom prst="ellipse">
            <a:avLst/>
          </a:prstGeom>
          <a:solidFill>
            <a:schemeClr val="tx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5" name="CustomShape 89"/>
          <p:cNvSpPr/>
          <p:nvPr/>
        </p:nvSpPr>
        <p:spPr>
          <a:xfrm>
            <a:off x="2860560" y="4991040"/>
            <a:ext cx="75600" cy="75600"/>
          </a:xfrm>
          <a:prstGeom prst="ellipse">
            <a:avLst/>
          </a:prstGeom>
          <a:solidFill>
            <a:schemeClr val="tx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90"/>
          <p:cNvSpPr/>
          <p:nvPr/>
        </p:nvSpPr>
        <p:spPr>
          <a:xfrm>
            <a:off x="2852640" y="3786120"/>
            <a:ext cx="75600" cy="75600"/>
          </a:xfrm>
          <a:prstGeom prst="ellipse">
            <a:avLst/>
          </a:prstGeom>
          <a:solidFill>
            <a:schemeClr val="tx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7" name="CustomShape 9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AHB Structure</a:t>
            </a:r>
            <a:endParaRPr b="0" lang="en-IN" sz="36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AXI Multi-Master System Design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49" name="CustomShape 2"/>
          <p:cNvSpPr/>
          <p:nvPr/>
        </p:nvSpPr>
        <p:spPr>
          <a:xfrm>
            <a:off x="2743200" y="1989000"/>
            <a:ext cx="1218600" cy="761400"/>
          </a:xfrm>
          <a:prstGeom prst="rect">
            <a:avLst/>
          </a:prstGeom>
          <a:solidFill>
            <a:schemeClr val="folHlink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Arial"/>
                <a:ea typeface="DejaVu Sans"/>
              </a:rPr>
              <a:t>ARM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650" name="CustomShape 3"/>
          <p:cNvSpPr/>
          <p:nvPr/>
        </p:nvSpPr>
        <p:spPr>
          <a:xfrm>
            <a:off x="1523880" y="3513240"/>
            <a:ext cx="1065960" cy="76140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Slave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#1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651" name="Line 4"/>
          <p:cNvSpPr/>
          <p:nvPr/>
        </p:nvSpPr>
        <p:spPr>
          <a:xfrm flipH="1">
            <a:off x="2057400" y="3132000"/>
            <a:ext cx="525780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Line 5"/>
          <p:cNvSpPr/>
          <p:nvPr/>
        </p:nvSpPr>
        <p:spPr>
          <a:xfrm flipV="1">
            <a:off x="2057400" y="3132000"/>
            <a:ext cx="360" cy="3808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6"/>
          <p:cNvSpPr/>
          <p:nvPr/>
        </p:nvSpPr>
        <p:spPr>
          <a:xfrm>
            <a:off x="4724280" y="1989000"/>
            <a:ext cx="1065960" cy="761400"/>
          </a:xfrm>
          <a:prstGeom prst="rect">
            <a:avLst/>
          </a:prstGeom>
          <a:solidFill>
            <a:srgbClr val="99ccff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Master 2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654" name="CustomShape 7"/>
          <p:cNvSpPr/>
          <p:nvPr/>
        </p:nvSpPr>
        <p:spPr>
          <a:xfrm>
            <a:off x="3276720" y="3513240"/>
            <a:ext cx="1065960" cy="76140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Slave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#2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655" name="Line 8"/>
          <p:cNvSpPr/>
          <p:nvPr/>
        </p:nvSpPr>
        <p:spPr>
          <a:xfrm flipV="1">
            <a:off x="3809880" y="3132000"/>
            <a:ext cx="360" cy="3808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6" name="CustomShape 9"/>
          <p:cNvSpPr/>
          <p:nvPr/>
        </p:nvSpPr>
        <p:spPr>
          <a:xfrm>
            <a:off x="5029200" y="3513240"/>
            <a:ext cx="1065960" cy="76140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Slave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#3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657" name="Line 10"/>
          <p:cNvSpPr/>
          <p:nvPr/>
        </p:nvSpPr>
        <p:spPr>
          <a:xfrm flipV="1">
            <a:off x="5562360" y="3132000"/>
            <a:ext cx="360" cy="3808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11"/>
          <p:cNvSpPr/>
          <p:nvPr/>
        </p:nvSpPr>
        <p:spPr>
          <a:xfrm>
            <a:off x="6781680" y="3513240"/>
            <a:ext cx="1065960" cy="761400"/>
          </a:xfrm>
          <a:prstGeom prst="rect">
            <a:avLst/>
          </a:prstGeom>
          <a:solidFill>
            <a:schemeClr val="bg2"/>
          </a:solidFill>
          <a:ln w="1908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/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Slave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#4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659" name="Line 12"/>
          <p:cNvSpPr/>
          <p:nvPr/>
        </p:nvSpPr>
        <p:spPr>
          <a:xfrm flipV="1">
            <a:off x="7315200" y="3132000"/>
            <a:ext cx="360" cy="3808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Line 13"/>
          <p:cNvSpPr/>
          <p:nvPr/>
        </p:nvSpPr>
        <p:spPr>
          <a:xfrm flipV="1">
            <a:off x="3352680" y="2751120"/>
            <a:ext cx="360" cy="3808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1" name="Line 14"/>
          <p:cNvSpPr/>
          <p:nvPr/>
        </p:nvSpPr>
        <p:spPr>
          <a:xfrm flipV="1">
            <a:off x="5257800" y="2751120"/>
            <a:ext cx="360" cy="3808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CustomShape 15"/>
          <p:cNvSpPr/>
          <p:nvPr/>
        </p:nvSpPr>
        <p:spPr>
          <a:xfrm>
            <a:off x="1547640" y="2975040"/>
            <a:ext cx="6192000" cy="359640"/>
          </a:xfrm>
          <a:prstGeom prst="ellipse">
            <a:avLst/>
          </a:prstGeom>
          <a:solidFill>
            <a:srgbClr val="99ccff"/>
          </a:soli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Inter-connection architecture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63" name="CustomShape 16"/>
          <p:cNvSpPr/>
          <p:nvPr/>
        </p:nvSpPr>
        <p:spPr>
          <a:xfrm>
            <a:off x="3048120" y="2712960"/>
            <a:ext cx="585000" cy="8820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4" name="CustomShape 17"/>
          <p:cNvSpPr/>
          <p:nvPr/>
        </p:nvSpPr>
        <p:spPr>
          <a:xfrm>
            <a:off x="3049560" y="2928960"/>
            <a:ext cx="585000" cy="88200"/>
          </a:xfrm>
          <a:prstGeom prst="rect">
            <a:avLst/>
          </a:prstGeom>
          <a:solidFill>
            <a:srgbClr val="ccc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5" name="CustomShape 18"/>
          <p:cNvSpPr/>
          <p:nvPr/>
        </p:nvSpPr>
        <p:spPr>
          <a:xfrm>
            <a:off x="4954680" y="2700360"/>
            <a:ext cx="585000" cy="8820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19"/>
          <p:cNvSpPr/>
          <p:nvPr/>
        </p:nvSpPr>
        <p:spPr>
          <a:xfrm>
            <a:off x="4964040" y="2924280"/>
            <a:ext cx="585000" cy="88200"/>
          </a:xfrm>
          <a:prstGeom prst="rect">
            <a:avLst/>
          </a:prstGeom>
          <a:solidFill>
            <a:srgbClr val="ccc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20"/>
          <p:cNvSpPr/>
          <p:nvPr/>
        </p:nvSpPr>
        <p:spPr>
          <a:xfrm>
            <a:off x="1763640" y="3218040"/>
            <a:ext cx="585000" cy="8820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21"/>
          <p:cNvSpPr/>
          <p:nvPr/>
        </p:nvSpPr>
        <p:spPr>
          <a:xfrm>
            <a:off x="3510000" y="3281400"/>
            <a:ext cx="585000" cy="8820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9" name="CustomShape 22"/>
          <p:cNvSpPr/>
          <p:nvPr/>
        </p:nvSpPr>
        <p:spPr>
          <a:xfrm>
            <a:off x="5257800" y="3276720"/>
            <a:ext cx="585000" cy="8820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CustomShape 23"/>
          <p:cNvSpPr/>
          <p:nvPr/>
        </p:nvSpPr>
        <p:spPr>
          <a:xfrm>
            <a:off x="7013520" y="3203640"/>
            <a:ext cx="585000" cy="8820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1" name="CustomShape 24"/>
          <p:cNvSpPr/>
          <p:nvPr/>
        </p:nvSpPr>
        <p:spPr>
          <a:xfrm>
            <a:off x="1762200" y="3465360"/>
            <a:ext cx="585000" cy="88200"/>
          </a:xfrm>
          <a:prstGeom prst="rect">
            <a:avLst/>
          </a:prstGeom>
          <a:solidFill>
            <a:srgbClr val="ccc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2" name="CustomShape 25"/>
          <p:cNvSpPr/>
          <p:nvPr/>
        </p:nvSpPr>
        <p:spPr>
          <a:xfrm>
            <a:off x="3511440" y="3475080"/>
            <a:ext cx="585000" cy="88200"/>
          </a:xfrm>
          <a:prstGeom prst="rect">
            <a:avLst/>
          </a:prstGeom>
          <a:solidFill>
            <a:srgbClr val="ccc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3" name="CustomShape 26"/>
          <p:cNvSpPr/>
          <p:nvPr/>
        </p:nvSpPr>
        <p:spPr>
          <a:xfrm>
            <a:off x="5265720" y="3463920"/>
            <a:ext cx="585000" cy="88200"/>
          </a:xfrm>
          <a:prstGeom prst="rect">
            <a:avLst/>
          </a:prstGeom>
          <a:solidFill>
            <a:srgbClr val="ccc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4" name="CustomShape 27"/>
          <p:cNvSpPr/>
          <p:nvPr/>
        </p:nvSpPr>
        <p:spPr>
          <a:xfrm>
            <a:off x="7021440" y="3465360"/>
            <a:ext cx="585000" cy="88200"/>
          </a:xfrm>
          <a:prstGeom prst="rect">
            <a:avLst/>
          </a:prstGeom>
          <a:solidFill>
            <a:srgbClr val="ccc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5" name="CustomShape 28"/>
          <p:cNvSpPr/>
          <p:nvPr/>
        </p:nvSpPr>
        <p:spPr>
          <a:xfrm>
            <a:off x="826920" y="5045040"/>
            <a:ext cx="585000" cy="8820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6" name="CustomShape 29"/>
          <p:cNvSpPr/>
          <p:nvPr/>
        </p:nvSpPr>
        <p:spPr>
          <a:xfrm>
            <a:off x="826920" y="5581800"/>
            <a:ext cx="585000" cy="88200"/>
          </a:xfrm>
          <a:prstGeom prst="rect">
            <a:avLst/>
          </a:prstGeom>
          <a:solidFill>
            <a:srgbClr val="ccccff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7" name="CustomShape 30"/>
          <p:cNvSpPr/>
          <p:nvPr/>
        </p:nvSpPr>
        <p:spPr>
          <a:xfrm>
            <a:off x="1524240" y="4897440"/>
            <a:ext cx="1817640" cy="364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Master interface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78" name="CustomShape 31"/>
          <p:cNvSpPr/>
          <p:nvPr/>
        </p:nvSpPr>
        <p:spPr>
          <a:xfrm>
            <a:off x="1497960" y="5443560"/>
            <a:ext cx="1689480" cy="364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Slave interface</a:t>
            </a: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346" dur="indefinite" restart="never" nodeType="tmRoot">
          <p:childTnLst>
            <p:seq>
              <p:cTn id="347" dur="indefinite" nodeType="mainSeq">
                <p:childTnLst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80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ARM Software Development Tools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82" name="CustomShape 2"/>
          <p:cNvSpPr/>
          <p:nvPr/>
        </p:nvSpPr>
        <p:spPr>
          <a:xfrm>
            <a:off x="380880" y="2415960"/>
            <a:ext cx="3047400" cy="164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DS-5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Application Edition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Linux Edition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</a:rPr>
              <a:t>Professional Edition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683" name="CustomShape 3"/>
          <p:cNvSpPr/>
          <p:nvPr/>
        </p:nvSpPr>
        <p:spPr>
          <a:xfrm>
            <a:off x="2918880" y="2415960"/>
            <a:ext cx="2829600" cy="1731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 algn="ctr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JTAG Debug and Trace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DSTREAM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84" name="CustomShape 4"/>
          <p:cNvSpPr/>
          <p:nvPr/>
        </p:nvSpPr>
        <p:spPr>
          <a:xfrm>
            <a:off x="5715000" y="2415960"/>
            <a:ext cx="3428280" cy="1307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Development Platforms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Fast Models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Versatile Platform baseboards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685" name="Picture 2" descr=""/>
          <p:cNvPicPr/>
          <p:nvPr/>
        </p:nvPicPr>
        <p:blipFill>
          <a:blip r:embed="rId1"/>
          <a:stretch/>
        </p:blipFill>
        <p:spPr>
          <a:xfrm>
            <a:off x="3004920" y="1144800"/>
            <a:ext cx="2014560" cy="1298880"/>
          </a:xfrm>
          <a:prstGeom prst="rect">
            <a:avLst/>
          </a:prstGeom>
          <a:ln w="9360">
            <a:noFill/>
          </a:ln>
        </p:spPr>
      </p:pic>
      <p:pic>
        <p:nvPicPr>
          <p:cNvPr id="1686" name="Picture 2" descr=""/>
          <p:cNvPicPr/>
          <p:nvPr/>
        </p:nvPicPr>
        <p:blipFill>
          <a:blip r:embed="rId2"/>
          <a:stretch/>
        </p:blipFill>
        <p:spPr>
          <a:xfrm>
            <a:off x="6172200" y="1068840"/>
            <a:ext cx="1963800" cy="1439640"/>
          </a:xfrm>
          <a:prstGeom prst="rect">
            <a:avLst/>
          </a:prstGeom>
          <a:ln w="12600">
            <a:noFill/>
          </a:ln>
        </p:spPr>
      </p:pic>
      <p:pic>
        <p:nvPicPr>
          <p:cNvPr id="1687" name="Picture 9" descr=""/>
          <p:cNvPicPr/>
          <p:nvPr/>
        </p:nvPicPr>
        <p:blipFill>
          <a:blip r:embed="rId3"/>
          <a:stretch/>
        </p:blipFill>
        <p:spPr>
          <a:xfrm>
            <a:off x="533520" y="840240"/>
            <a:ext cx="1703160" cy="1652760"/>
          </a:xfrm>
          <a:prstGeom prst="rect">
            <a:avLst/>
          </a:prstGeom>
          <a:ln w="9360">
            <a:noFill/>
          </a:ln>
        </p:spPr>
      </p:pic>
      <p:pic>
        <p:nvPicPr>
          <p:cNvPr id="1688" name="Picture 10" descr=""/>
          <p:cNvPicPr/>
          <p:nvPr/>
        </p:nvPicPr>
        <p:blipFill>
          <a:blip r:embed="rId4"/>
          <a:stretch/>
        </p:blipFill>
        <p:spPr>
          <a:xfrm>
            <a:off x="3269160" y="5045760"/>
            <a:ext cx="2266200" cy="1218600"/>
          </a:xfrm>
          <a:prstGeom prst="rect">
            <a:avLst/>
          </a:prstGeom>
          <a:ln w="9360">
            <a:noFill/>
          </a:ln>
        </p:spPr>
      </p:pic>
      <p:sp>
        <p:nvSpPr>
          <p:cNvPr id="1689" name="CustomShape 5"/>
          <p:cNvSpPr/>
          <p:nvPr/>
        </p:nvSpPr>
        <p:spPr>
          <a:xfrm>
            <a:off x="380880" y="4070160"/>
            <a:ext cx="3047400" cy="1002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MDK: Keil Microcontroller Development Kit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90" name="CustomShape 6"/>
          <p:cNvSpPr/>
          <p:nvPr/>
        </p:nvSpPr>
        <p:spPr>
          <a:xfrm>
            <a:off x="2919600" y="4070160"/>
            <a:ext cx="3047400" cy="1002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ULINK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91" name="CustomShape 7"/>
          <p:cNvSpPr/>
          <p:nvPr/>
        </p:nvSpPr>
        <p:spPr>
          <a:xfrm>
            <a:off x="5715000" y="4070160"/>
            <a:ext cx="3428280" cy="857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Keil MCU development boards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Font typeface="Wingdings" charset="2"/>
              <a:buChar char=""/>
            </a:pPr>
            <a:r>
              <a:rPr b="0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Keil µVision simulator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1692" name="Picture 7" descr=""/>
          <p:cNvPicPr/>
          <p:nvPr/>
        </p:nvPicPr>
        <p:blipFill>
          <a:blip r:embed="rId5"/>
          <a:stretch/>
        </p:blipFill>
        <p:spPr>
          <a:xfrm>
            <a:off x="6432480" y="5326920"/>
            <a:ext cx="1580400" cy="937440"/>
          </a:xfrm>
          <a:prstGeom prst="rect">
            <a:avLst/>
          </a:prstGeom>
          <a:ln w="12600">
            <a:noFill/>
          </a:ln>
        </p:spPr>
      </p:pic>
      <p:pic>
        <p:nvPicPr>
          <p:cNvPr id="1693" name="Picture 25" descr=""/>
          <p:cNvPicPr/>
          <p:nvPr/>
        </p:nvPicPr>
        <p:blipFill>
          <a:blip r:embed="rId6"/>
          <a:srcRect l="29881" t="34839" r="30156" b="37965"/>
          <a:stretch/>
        </p:blipFill>
        <p:spPr>
          <a:xfrm>
            <a:off x="666720" y="5205600"/>
            <a:ext cx="2031120" cy="1016640"/>
          </a:xfrm>
          <a:prstGeom prst="rect">
            <a:avLst/>
          </a:prstGeom>
          <a:ln w="12600">
            <a:noFill/>
          </a:ln>
        </p:spPr>
      </p:pic>
    </p:spTree>
  </p:cSld>
  <p:transition>
    <p:pull dir="ru"/>
  </p:transition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  <a:ea typeface="ＭＳ Ｐゴシック"/>
              </a:rPr>
              <a:t>DS-5 Professional at a Glance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95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2772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Integrated solution, professionally supported and maintained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End-to-end development, from SoC bring-up to application debug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2772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Powerful ARM compiler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Best code size and performance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2772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Intuitive DS-5 debugger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Flexible graphical user interface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DSTREAM probe with 4GB trace buffer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2772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Fast SoC simulation models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Develop in a controlled environment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Examples and applications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 marL="301680" indent="-2772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Streamline performance analyzer</a:t>
            </a:r>
            <a:endParaRPr b="0" lang="en-IN" sz="1800" spc="-1" strike="noStrike">
              <a:latin typeface="Arial"/>
            </a:endParaRPr>
          </a:p>
          <a:p>
            <a:pPr marL="301680" indent="-27720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System-wide analysis of Linux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and Android systems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696" name="CustomShape 3"/>
          <p:cNvSpPr/>
          <p:nvPr/>
        </p:nvSpPr>
        <p:spPr>
          <a:xfrm>
            <a:off x="5485680" y="2450880"/>
            <a:ext cx="847800" cy="658440"/>
          </a:xfrm>
          <a:prstGeom prst="roundRect">
            <a:avLst>
              <a:gd name="adj" fmla="val 11855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7" name="CustomShape 4"/>
          <p:cNvSpPr/>
          <p:nvPr/>
        </p:nvSpPr>
        <p:spPr>
          <a:xfrm>
            <a:off x="5469480" y="2654640"/>
            <a:ext cx="844920" cy="27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Compiler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698" name="CustomShape 5"/>
          <p:cNvSpPr/>
          <p:nvPr/>
        </p:nvSpPr>
        <p:spPr>
          <a:xfrm>
            <a:off x="6375240" y="2442600"/>
            <a:ext cx="2601000" cy="31284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9" name="CustomShape 6"/>
          <p:cNvSpPr/>
          <p:nvPr/>
        </p:nvSpPr>
        <p:spPr>
          <a:xfrm>
            <a:off x="6413400" y="2460240"/>
            <a:ext cx="2491560" cy="27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Eclipse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00" name="CustomShape 7"/>
          <p:cNvSpPr/>
          <p:nvPr/>
        </p:nvSpPr>
        <p:spPr>
          <a:xfrm>
            <a:off x="6874560" y="2790360"/>
            <a:ext cx="930240" cy="31932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1" name="CustomShape 8"/>
          <p:cNvSpPr/>
          <p:nvPr/>
        </p:nvSpPr>
        <p:spPr>
          <a:xfrm>
            <a:off x="6866640" y="2806920"/>
            <a:ext cx="924120" cy="27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Debugger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02" name="CustomShape 9"/>
          <p:cNvSpPr/>
          <p:nvPr/>
        </p:nvSpPr>
        <p:spPr>
          <a:xfrm>
            <a:off x="5485680" y="3151080"/>
            <a:ext cx="3490560" cy="327240"/>
          </a:xfrm>
          <a:prstGeom prst="roundRect">
            <a:avLst>
              <a:gd name="adj" fmla="val 16667"/>
            </a:avLst>
          </a:prstGeom>
          <a:solidFill>
            <a:srgbClr val="9fb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3" name="CustomShape 10"/>
          <p:cNvSpPr/>
          <p:nvPr/>
        </p:nvSpPr>
        <p:spPr>
          <a:xfrm>
            <a:off x="5592960" y="3180600"/>
            <a:ext cx="3268080" cy="27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Device Configuration Database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04" name="CustomShape 11"/>
          <p:cNvSpPr/>
          <p:nvPr/>
        </p:nvSpPr>
        <p:spPr>
          <a:xfrm>
            <a:off x="7454520" y="3521520"/>
            <a:ext cx="1503720" cy="304200"/>
          </a:xfrm>
          <a:prstGeom prst="roundRect">
            <a:avLst>
              <a:gd name="adj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5" name="CustomShape 12"/>
          <p:cNvSpPr/>
          <p:nvPr/>
        </p:nvSpPr>
        <p:spPr>
          <a:xfrm>
            <a:off x="7487640" y="3529800"/>
            <a:ext cx="1450440" cy="27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Hardware Debug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06" name="CustomShape 13"/>
          <p:cNvSpPr/>
          <p:nvPr/>
        </p:nvSpPr>
        <p:spPr>
          <a:xfrm>
            <a:off x="7838640" y="2790360"/>
            <a:ext cx="1120680" cy="31932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7" name="CustomShape 14"/>
          <p:cNvSpPr/>
          <p:nvPr/>
        </p:nvSpPr>
        <p:spPr>
          <a:xfrm>
            <a:off x="7816680" y="2811960"/>
            <a:ext cx="1151280" cy="27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0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Streamline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08" name="CustomShape 15"/>
          <p:cNvSpPr/>
          <p:nvPr/>
        </p:nvSpPr>
        <p:spPr>
          <a:xfrm>
            <a:off x="6374160" y="2790360"/>
            <a:ext cx="451440" cy="31932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9" name="CustomShape 16"/>
          <p:cNvSpPr/>
          <p:nvPr/>
        </p:nvSpPr>
        <p:spPr>
          <a:xfrm>
            <a:off x="6374160" y="2806920"/>
            <a:ext cx="470160" cy="27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1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IDE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10" name="CustomShape 17"/>
          <p:cNvSpPr/>
          <p:nvPr/>
        </p:nvSpPr>
        <p:spPr>
          <a:xfrm>
            <a:off x="5477400" y="3521520"/>
            <a:ext cx="1927080" cy="304200"/>
          </a:xfrm>
          <a:prstGeom prst="roundRect">
            <a:avLst>
              <a:gd name="adj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1" name="CustomShape 18"/>
          <p:cNvSpPr/>
          <p:nvPr/>
        </p:nvSpPr>
        <p:spPr>
          <a:xfrm>
            <a:off x="5790600" y="3529800"/>
            <a:ext cx="1379520" cy="27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b="0" lang="en-IN" sz="1200" spc="-1" strike="noStrike">
                <a:solidFill>
                  <a:srgbClr val="1d315b"/>
                </a:solidFill>
                <a:latin typeface="Arial"/>
                <a:ea typeface="DejaVu Sans"/>
              </a:rPr>
              <a:t>Simulation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12" name="CustomShape 19"/>
          <p:cNvSpPr/>
          <p:nvPr/>
        </p:nvSpPr>
        <p:spPr>
          <a:xfrm>
            <a:off x="5403240" y="2080080"/>
            <a:ext cx="3649680" cy="1811520"/>
          </a:xfrm>
          <a:prstGeom prst="roundRect">
            <a:avLst>
              <a:gd name="adj" fmla="val 5006"/>
            </a:avLst>
          </a:prstGeom>
          <a:noFill/>
          <a:ln w="38160">
            <a:solidFill>
              <a:srgbClr val="9a8b7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3" name="CustomShape 20"/>
          <p:cNvSpPr/>
          <p:nvPr/>
        </p:nvSpPr>
        <p:spPr>
          <a:xfrm>
            <a:off x="5699880" y="2088360"/>
            <a:ext cx="3137040" cy="333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b="1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DS-5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1714" name="Picture 2" descr=""/>
          <p:cNvPicPr/>
          <p:nvPr/>
        </p:nvPicPr>
        <p:blipFill>
          <a:blip r:embed="rId1"/>
          <a:stretch/>
        </p:blipFill>
        <p:spPr>
          <a:xfrm>
            <a:off x="5404320" y="4162320"/>
            <a:ext cx="3637800" cy="19900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Development Suite: MDK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16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Low cost tools for ARM7, ARM9, Cortex-M and Cortex-R4 MCUs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Extensive device support for many devices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Core and peripheral simulation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Flash support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Microcontroller Development Kit (MDK)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IDE, optimized run-time library, KEIL RTX RTOS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ARM Compiler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Realtime trace (for Cortex-M3 and Cortex-M4 based devices)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Real-Time Library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KEIL RTX RTOS + Source Code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TCP networking suit, Flash File System, CAN Driver Library, USB Device Interface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Debug Hardware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Evaluation boards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Separate support channel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See </a:t>
            </a:r>
            <a:r>
              <a:rPr b="1" lang="en-IN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www.keil.com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1717" name="Picture 5" descr=""/>
          <p:cNvPicPr/>
          <p:nvPr/>
        </p:nvPicPr>
        <p:blipFill>
          <a:blip r:embed="rId2"/>
          <a:stretch/>
        </p:blipFill>
        <p:spPr>
          <a:xfrm>
            <a:off x="7391520" y="2606760"/>
            <a:ext cx="1504080" cy="1153440"/>
          </a:xfrm>
          <a:prstGeom prst="rect">
            <a:avLst/>
          </a:prstGeom>
          <a:ln w="12600">
            <a:noFill/>
          </a:ln>
        </p:spPr>
      </p:pic>
      <p:pic>
        <p:nvPicPr>
          <p:cNvPr id="1718" name="Picture 6" descr=""/>
          <p:cNvPicPr/>
          <p:nvPr/>
        </p:nvPicPr>
        <p:blipFill>
          <a:blip r:embed="rId3"/>
          <a:stretch/>
        </p:blipFill>
        <p:spPr>
          <a:xfrm>
            <a:off x="4086360" y="4800600"/>
            <a:ext cx="1551960" cy="1386720"/>
          </a:xfrm>
          <a:prstGeom prst="rect">
            <a:avLst/>
          </a:prstGeom>
          <a:ln w="12600">
            <a:noFill/>
          </a:ln>
        </p:spPr>
      </p:pic>
      <p:pic>
        <p:nvPicPr>
          <p:cNvPr id="1719" name="Picture 7" descr=""/>
          <p:cNvPicPr/>
          <p:nvPr/>
        </p:nvPicPr>
        <p:blipFill>
          <a:blip r:embed="rId4"/>
          <a:stretch/>
        </p:blipFill>
        <p:spPr>
          <a:xfrm>
            <a:off x="7238880" y="1447920"/>
            <a:ext cx="1580400" cy="937440"/>
          </a:xfrm>
          <a:prstGeom prst="rect">
            <a:avLst/>
          </a:prstGeom>
          <a:ln w="12600">
            <a:noFill/>
          </a:ln>
        </p:spPr>
      </p:pic>
      <p:pic>
        <p:nvPicPr>
          <p:cNvPr id="1720" name="Picture 10" descr=""/>
          <p:cNvPicPr/>
          <p:nvPr/>
        </p:nvPicPr>
        <p:blipFill>
          <a:blip r:embed="rId5"/>
          <a:stretch/>
        </p:blipFill>
        <p:spPr>
          <a:xfrm>
            <a:off x="6400800" y="4800600"/>
            <a:ext cx="2266200" cy="1218600"/>
          </a:xfrm>
          <a:prstGeom prst="rect">
            <a:avLst/>
          </a:prstGeom>
          <a:ln w="9360">
            <a:noFill/>
          </a:ln>
        </p:spPr>
      </p:pic>
    </p:spTree>
  </p:cSld>
  <p:transition>
    <p:pull dir="r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Agenda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233280" y="906480"/>
            <a:ext cx="8910000" cy="5422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/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Introduction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ff9933"/>
                </a:solidFill>
                <a:latin typeface="Arial"/>
              </a:rPr>
              <a:t>ARM Architecture Overview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ARMv7-AR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ARMv7-M Architecture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Programmer’s Model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Memory Systems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0" lang="en-IN" sz="1700" spc="-1" strike="noStrike">
                <a:solidFill>
                  <a:srgbClr val="1d315b"/>
                </a:solidFill>
                <a:latin typeface="Arial"/>
              </a:rPr>
              <a:t>Floating Point Extensions</a:t>
            </a: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ARM System Design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	</a:t>
            </a:r>
            <a:r>
              <a:rPr b="1" lang="en-IN" sz="1800" spc="-1" strike="noStrike">
                <a:solidFill>
                  <a:srgbClr val="1d315b"/>
                </a:solidFill>
                <a:latin typeface="Arial"/>
              </a:rPr>
              <a:t>Software Development Tools</a:t>
            </a: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Picture 2" descr=""/>
          <p:cNvPicPr/>
          <p:nvPr/>
        </p:nvPicPr>
        <p:blipFill>
          <a:blip r:embed="rId1"/>
          <a:stretch/>
        </p:blipFill>
        <p:spPr>
          <a:xfrm>
            <a:off x="7402680" y="1787040"/>
            <a:ext cx="1578960" cy="1493280"/>
          </a:xfrm>
          <a:prstGeom prst="rect">
            <a:avLst/>
          </a:prstGeom>
          <a:ln w="15120">
            <a:noFill/>
          </a:ln>
        </p:spPr>
      </p:pic>
      <p:sp>
        <p:nvSpPr>
          <p:cNvPr id="1722" name="CustomShape 1"/>
          <p:cNvSpPr/>
          <p:nvPr/>
        </p:nvSpPr>
        <p:spPr>
          <a:xfrm>
            <a:off x="209520" y="1260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80280" rIns="80280" tIns="39960" bIns="3996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GNU Tools and Linux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723" name="CustomShape 2"/>
          <p:cNvSpPr/>
          <p:nvPr/>
        </p:nvSpPr>
        <p:spPr>
          <a:xfrm>
            <a:off x="228600" y="838080"/>
            <a:ext cx="8533800" cy="516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51"/>
              </a:spcBef>
            </a:pPr>
            <a:endParaRPr b="0" lang="en-IN" sz="18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GNU/GCC Tools Support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ARM works with CodeSourcery to keep the GNU toolchain current with the latest ARM processors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IN" sz="17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Linux Support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Pre-built Linux images are available for ARM hardware platforms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DS-5 accepts kernel images built with the GNU toolchain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Can also debug applications or loadable kernel modules</a:t>
            </a:r>
            <a:endParaRPr b="0" lang="en-IN" sz="16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700" spc="-1" strike="noStrike">
                <a:solidFill>
                  <a:srgbClr val="1d315b"/>
                </a:solidFill>
                <a:latin typeface="Arial"/>
                <a:ea typeface="DejaVu Sans"/>
              </a:rPr>
              <a:t>RVCT can be used to build Linux applications or libraries</a:t>
            </a:r>
            <a:endParaRPr b="0" lang="en-IN" sz="1700" spc="-1" strike="noStrike">
              <a:latin typeface="Arial"/>
            </a:endParaRPr>
          </a:p>
          <a:p>
            <a:pPr lvl="2" marL="1001880" indent="-199440">
              <a:lnSpc>
                <a:spcPct val="100000"/>
              </a:lnSpc>
              <a:spcBef>
                <a:spcPts val="400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0" lang="en-IN" sz="1600" spc="-1" strike="noStrike">
                <a:solidFill>
                  <a:srgbClr val="1d315b"/>
                </a:solidFill>
                <a:latin typeface="Arial"/>
                <a:ea typeface="DejaVu Sans"/>
              </a:rPr>
              <a:t>Giving performance benefits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b="0" lang="en-IN" sz="1600" spc="-1" strike="noStrike">
              <a:latin typeface="Arial"/>
            </a:endParaRPr>
          </a:p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ff9933"/>
              </a:buClr>
              <a:buSzPct val="125000"/>
              <a:buFont typeface="Wingdings" charset="2"/>
              <a:buChar char=""/>
            </a:pPr>
            <a:r>
              <a:rPr b="1" lang="en-IN" sz="1800" spc="-1" strike="noStrike">
                <a:solidFill>
                  <a:srgbClr val="1d315b"/>
                </a:solidFill>
                <a:latin typeface="Arial"/>
                <a:ea typeface="DejaVu Sans"/>
              </a:rPr>
              <a:t>ARM does not provide technical support for the GNU toolchain, or Linux kernel/driver development</a:t>
            </a:r>
            <a:endParaRPr b="0" lang="en-IN" sz="18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CustomShape 1"/>
          <p:cNvSpPr/>
          <p:nvPr/>
        </p:nvSpPr>
        <p:spPr>
          <a:xfrm>
            <a:off x="928800" y="2017800"/>
            <a:ext cx="7336800" cy="141048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1" lang="en-IN" sz="4600" spc="-1" strike="noStrike">
                <a:solidFill>
                  <a:srgbClr val="1d315b"/>
                </a:solidFill>
                <a:latin typeface="Arial"/>
              </a:rPr>
              <a:t>ARM University</a:t>
            </a:r>
            <a:endParaRPr b="0" lang="en-IN" sz="4600" spc="-1" strike="noStrike">
              <a:latin typeface="Arial"/>
            </a:endParaRPr>
          </a:p>
          <a:p>
            <a:r>
              <a:rPr b="1" lang="en-IN" sz="4600" spc="-1" strike="noStrike">
                <a:solidFill>
                  <a:srgbClr val="1d315b"/>
                </a:solidFill>
                <a:latin typeface="Arial"/>
              </a:rPr>
              <a:t>Program</a:t>
            </a:r>
            <a:endParaRPr b="0" lang="en-IN" sz="4600" spc="-1" strike="noStrike">
              <a:latin typeface="Arial"/>
            </a:endParaRPr>
          </a:p>
          <a:p>
            <a:endParaRPr b="0" lang="en-IN" sz="4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1d315b"/>
                </a:solidFill>
                <a:latin typeface="Arial"/>
              </a:rPr>
              <a:t>August 2012</a:t>
            </a:r>
            <a:endParaRPr b="0" lang="en-IN" sz="2800" spc="-1" strike="noStrike">
              <a:latin typeface="Arial"/>
            </a:endParaRPr>
          </a:p>
        </p:txBody>
      </p:sp>
    </p:spTree>
  </p:cSld>
  <p:transition>
    <p:pull dir="r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Line 1"/>
          <p:cNvSpPr/>
          <p:nvPr/>
        </p:nvSpPr>
        <p:spPr>
          <a:xfrm>
            <a:off x="2188440" y="902520"/>
            <a:ext cx="360" cy="4038480"/>
          </a:xfrm>
          <a:prstGeom prst="line">
            <a:avLst/>
          </a:prstGeom>
          <a:ln cap="rnd" w="255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"/>
          <p:cNvSpPr/>
          <p:nvPr/>
        </p:nvSpPr>
        <p:spPr>
          <a:xfrm>
            <a:off x="620280" y="1648800"/>
            <a:ext cx="1477080" cy="2223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Halfword and signed halfword / byte support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System mode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Thumb instruction set (v4T)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2304720" y="1658160"/>
            <a:ext cx="1785240" cy="2010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Improved interworking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CLZ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Saturated arithmetic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DSP MAC instructions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Extensions: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	</a:t>
            </a: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Jazelle (5TEJ)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85" name="Line 4"/>
          <p:cNvSpPr/>
          <p:nvPr/>
        </p:nvSpPr>
        <p:spPr>
          <a:xfrm>
            <a:off x="4281120" y="923040"/>
            <a:ext cx="360" cy="4038480"/>
          </a:xfrm>
          <a:prstGeom prst="line">
            <a:avLst/>
          </a:prstGeom>
          <a:ln cap="rnd" w="255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5"/>
          <p:cNvSpPr/>
          <p:nvPr/>
        </p:nvSpPr>
        <p:spPr>
          <a:xfrm>
            <a:off x="4346640" y="1656720"/>
            <a:ext cx="2039040" cy="243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SIMD Instructions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Multi-processing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v6 Memory architecture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Unaligned data support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Extensions: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	</a:t>
            </a: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Thumb-2 (6T2)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	</a:t>
            </a: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TrustZone® (6Z)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	</a:t>
            </a: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Multicore (6K)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	</a:t>
            </a: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Thumb only (6-M)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422280" y="5040000"/>
            <a:ext cx="8533800" cy="128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01680" indent="-300960">
              <a:lnSpc>
                <a:spcPct val="100000"/>
              </a:lnSpc>
              <a:spcBef>
                <a:spcPts val="451"/>
              </a:spcBef>
              <a:buClr>
                <a:srgbClr val="002060"/>
              </a:buClr>
              <a:buFont typeface="Wingdings" charset="2"/>
              <a:buChar char=""/>
            </a:pPr>
            <a:r>
              <a:rPr b="1" lang="en-IN" sz="1800" spc="-1" strike="noStrike">
                <a:solidFill>
                  <a:srgbClr val="002060"/>
                </a:solidFill>
                <a:latin typeface="Arial"/>
                <a:ea typeface="DejaVu Sans"/>
              </a:rPr>
              <a:t>Note that implementations of the same architecture can be different</a:t>
            </a:r>
            <a:endParaRPr b="0" lang="en-IN" sz="18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002060"/>
                </a:solidFill>
                <a:latin typeface="Arial"/>
                <a:ea typeface="DejaVu Sans"/>
              </a:rPr>
              <a:t>Cortex-A8 - architecture v7-A, with a 13-stage pipeline</a:t>
            </a:r>
            <a:endParaRPr b="0" lang="en-IN" sz="1700" spc="-1" strike="noStrike">
              <a:latin typeface="Arial"/>
            </a:endParaRPr>
          </a:p>
          <a:p>
            <a:pPr lvl="1" marL="650880" indent="-248400">
              <a:lnSpc>
                <a:spcPct val="100000"/>
              </a:lnSpc>
              <a:spcBef>
                <a:spcPts val="425"/>
              </a:spcBef>
              <a:buClr>
                <a:srgbClr val="002060"/>
              </a:buClr>
              <a:buFont typeface="Wingdings" charset="2"/>
              <a:buChar char=""/>
            </a:pPr>
            <a:r>
              <a:rPr b="0" lang="en-IN" sz="1700" spc="-1" strike="noStrike">
                <a:solidFill>
                  <a:srgbClr val="002060"/>
                </a:solidFill>
                <a:latin typeface="Arial"/>
                <a:ea typeface="DejaVu Sans"/>
              </a:rPr>
              <a:t>Cortex-A9 - architecture v7-A, with an 8-stage pipeline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88" name="Line 7"/>
          <p:cNvSpPr/>
          <p:nvPr/>
        </p:nvSpPr>
        <p:spPr>
          <a:xfrm>
            <a:off x="6445080" y="932400"/>
            <a:ext cx="360" cy="4038840"/>
          </a:xfrm>
          <a:prstGeom prst="line">
            <a:avLst/>
          </a:prstGeom>
          <a:ln cap="rnd" w="25560">
            <a:solidFill>
              <a:schemeClr val="tx1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8"/>
          <p:cNvSpPr/>
          <p:nvPr/>
        </p:nvSpPr>
        <p:spPr>
          <a:xfrm>
            <a:off x="6428880" y="1751760"/>
            <a:ext cx="2290680" cy="1432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Thumb-2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Architecture Profiles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	</a:t>
            </a: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7-A </a:t>
            </a:r>
            <a:r>
              <a:rPr b="0" lang="en-IN" sz="1800" spc="-1" strike="noStrike">
                <a:solidFill>
                  <a:srgbClr val="002060"/>
                </a:solidFill>
                <a:latin typeface="Arial"/>
                <a:ea typeface="DejaVu Sans"/>
              </a:rPr>
              <a:t> - </a:t>
            </a: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Applications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	</a:t>
            </a: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7-R  - Real-time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	</a:t>
            </a:r>
            <a:r>
              <a:rPr b="0" lang="en-IN" sz="1400" spc="-1" strike="noStrike">
                <a:solidFill>
                  <a:srgbClr val="002060"/>
                </a:solidFill>
                <a:latin typeface="Arial"/>
                <a:ea typeface="DejaVu Sans"/>
              </a:rPr>
              <a:t>7-M  - Microcontroller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90" name="CustomShape 9"/>
          <p:cNvSpPr/>
          <p:nvPr/>
        </p:nvSpPr>
        <p:spPr>
          <a:xfrm>
            <a:off x="767880" y="902520"/>
            <a:ext cx="7862400" cy="7455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21000">
                <a:schemeClr val="bg2">
                  <a:alpha val="97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/>
          </a:gradFill>
          <a:ln w="1908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0"/>
          <p:cNvSpPr/>
          <p:nvPr/>
        </p:nvSpPr>
        <p:spPr>
          <a:xfrm>
            <a:off x="1260720" y="1075680"/>
            <a:ext cx="4503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1d315b"/>
                </a:solidFill>
                <a:latin typeface="Arial"/>
                <a:ea typeface="DejaVu Sans"/>
              </a:rPr>
              <a:t>v4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2" name="CustomShape 11"/>
          <p:cNvSpPr/>
          <p:nvPr/>
        </p:nvSpPr>
        <p:spPr>
          <a:xfrm>
            <a:off x="2939040" y="1075680"/>
            <a:ext cx="4503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1d315b"/>
                </a:solidFill>
                <a:latin typeface="Arial"/>
                <a:ea typeface="DejaVu Sans"/>
              </a:rPr>
              <a:t>v5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3" name="CustomShape 12"/>
          <p:cNvSpPr/>
          <p:nvPr/>
        </p:nvSpPr>
        <p:spPr>
          <a:xfrm>
            <a:off x="4954680" y="1075680"/>
            <a:ext cx="4503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1d315b"/>
                </a:solidFill>
                <a:latin typeface="Arial"/>
                <a:ea typeface="DejaVu Sans"/>
              </a:rPr>
              <a:t>v6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4" name="CustomShape 13"/>
          <p:cNvSpPr/>
          <p:nvPr/>
        </p:nvSpPr>
        <p:spPr>
          <a:xfrm>
            <a:off x="7050960" y="1075680"/>
            <a:ext cx="4503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1d315b"/>
                </a:solidFill>
                <a:latin typeface="Arial"/>
                <a:ea typeface="DejaVu Sans"/>
              </a:rPr>
              <a:t>v7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5" name="CustomShape 14"/>
          <p:cNvSpPr/>
          <p:nvPr/>
        </p:nvSpPr>
        <p:spPr>
          <a:xfrm>
            <a:off x="209520" y="0"/>
            <a:ext cx="8933760" cy="839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ctr"/>
          <a:p>
            <a:pPr>
              <a:lnSpc>
                <a:spcPct val="100000"/>
              </a:lnSpc>
            </a:pPr>
            <a:r>
              <a:rPr b="1" lang="en-IN" sz="3600" spc="-1" strike="noStrike">
                <a:solidFill>
                  <a:srgbClr val="1d315b"/>
                </a:solidFill>
                <a:latin typeface="Arial"/>
              </a:rPr>
              <a:t>Development of the ARM Architecture</a:t>
            </a:r>
            <a:endParaRPr b="0" lang="en-IN" sz="3600" spc="-1" strike="noStrike">
              <a:latin typeface="Arial"/>
            </a:endParaRPr>
          </a:p>
        </p:txBody>
      </p:sp>
    </p:spTree>
  </p:cSld>
  <p:transition>
    <p:pull dir="ru"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LibreOffice/6.0.3.2$Linux_X86_64 LibreOffice_project/00m0$Build-2</Application>
  <Words>5104</Words>
  <Paragraphs>1755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2012-09-04T14:45:23Z</dcterms:created>
  <dc:creator/>
  <dc:description/>
  <dc:language>en-IN</dc:language>
  <cp:lastModifiedBy/>
  <dcterms:modified xsi:type="dcterms:W3CDTF">2019-03-28T10:40:17Z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81</vt:i4>
  </property>
</Properties>
</file>